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handoutMasterIdLst>
    <p:handoutMasterId r:id="rId19"/>
  </p:handoutMasterIdLst>
  <p:sldIdLst>
    <p:sldId id="256" r:id="rId2"/>
    <p:sldId id="290" r:id="rId3"/>
    <p:sldId id="291" r:id="rId4"/>
    <p:sldId id="309" r:id="rId5"/>
    <p:sldId id="298" r:id="rId6"/>
    <p:sldId id="299" r:id="rId7"/>
    <p:sldId id="300" r:id="rId8"/>
    <p:sldId id="293" r:id="rId9"/>
    <p:sldId id="310" r:id="rId10"/>
    <p:sldId id="314" r:id="rId11"/>
    <p:sldId id="312" r:id="rId12"/>
    <p:sldId id="315" r:id="rId13"/>
    <p:sldId id="319" r:id="rId14"/>
    <p:sldId id="317" r:id="rId15"/>
    <p:sldId id="318" r:id="rId16"/>
    <p:sldId id="316" r:id="rId17"/>
  </p:sldIdLst>
  <p:sldSz cx="9144000" cy="6858000" type="screen4x3"/>
  <p:notesSz cx="6797675" cy="9928225"/>
  <p:defaultTextStyle>
    <a:defPPr>
      <a:defRPr lang="pt-B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F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1522B-E1CC-4C33-BDD7-F7AFD861DC81}"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pt-BR"/>
        </a:p>
      </dgm:t>
    </dgm:pt>
    <dgm:pt modelId="{A9F546A8-3C4E-4EAB-8B38-EFBABD289C1E}">
      <dgm:prSet phldrT="[Texto]"/>
      <dgm:spPr/>
      <dgm:t>
        <a:bodyPr/>
        <a:lstStyle/>
        <a:p>
          <a:r>
            <a:rPr lang="pt-BR" dirty="0"/>
            <a:t>Aposentados</a:t>
          </a:r>
        </a:p>
      </dgm:t>
    </dgm:pt>
    <dgm:pt modelId="{AFD73A34-4050-4004-90AA-F0DDCAC2F192}" type="parTrans" cxnId="{7C10E609-2F22-4E75-878F-18302F23455C}">
      <dgm:prSet/>
      <dgm:spPr/>
      <dgm:t>
        <a:bodyPr/>
        <a:lstStyle/>
        <a:p>
          <a:endParaRPr lang="pt-BR"/>
        </a:p>
      </dgm:t>
    </dgm:pt>
    <dgm:pt modelId="{EFECD9B4-5E20-4AAF-AB6D-799FDD5F2AA3}" type="sibTrans" cxnId="{7C10E609-2F22-4E75-878F-18302F23455C}">
      <dgm:prSet/>
      <dgm:spPr/>
      <dgm:t>
        <a:bodyPr/>
        <a:lstStyle/>
        <a:p>
          <a:endParaRPr lang="pt-BR"/>
        </a:p>
      </dgm:t>
    </dgm:pt>
    <dgm:pt modelId="{1890428A-147D-4F1A-8D23-C6C5F63DA39D}">
      <dgm:prSet phldrT="[Texto]"/>
      <dgm:spPr/>
      <dgm:t>
        <a:bodyPr/>
        <a:lstStyle/>
        <a:p>
          <a:r>
            <a:rPr lang="pt-BR" dirty="0"/>
            <a:t>1.488</a:t>
          </a:r>
        </a:p>
      </dgm:t>
    </dgm:pt>
    <dgm:pt modelId="{A50CD2E3-96DA-40A1-A2FA-A958CF41514D}" type="parTrans" cxnId="{7D741372-38FA-4011-8282-1C8E27D0A2E0}">
      <dgm:prSet/>
      <dgm:spPr/>
      <dgm:t>
        <a:bodyPr/>
        <a:lstStyle/>
        <a:p>
          <a:endParaRPr lang="pt-BR"/>
        </a:p>
      </dgm:t>
    </dgm:pt>
    <dgm:pt modelId="{43433871-5588-4CF3-B0CC-36CCDFC83268}" type="sibTrans" cxnId="{7D741372-38FA-4011-8282-1C8E27D0A2E0}">
      <dgm:prSet/>
      <dgm:spPr/>
      <dgm:t>
        <a:bodyPr/>
        <a:lstStyle/>
        <a:p>
          <a:endParaRPr lang="pt-BR"/>
        </a:p>
      </dgm:t>
    </dgm:pt>
    <dgm:pt modelId="{2F919390-CAA1-4313-AFAE-41F38B899654}">
      <dgm:prSet phldrT="[Texto]"/>
      <dgm:spPr/>
      <dgm:t>
        <a:bodyPr/>
        <a:lstStyle/>
        <a:p>
          <a:r>
            <a:rPr lang="pt-BR" dirty="0"/>
            <a:t>Pensionistas</a:t>
          </a:r>
        </a:p>
      </dgm:t>
    </dgm:pt>
    <dgm:pt modelId="{6A8C2BF8-C32A-47C7-8423-DAE52F2E6C55}" type="parTrans" cxnId="{B9B4A96D-E31E-4187-9DF7-EAED2C9F1404}">
      <dgm:prSet/>
      <dgm:spPr/>
      <dgm:t>
        <a:bodyPr/>
        <a:lstStyle/>
        <a:p>
          <a:endParaRPr lang="pt-BR"/>
        </a:p>
      </dgm:t>
    </dgm:pt>
    <dgm:pt modelId="{851E09F4-1198-4F4D-B085-E8BC054B081B}" type="sibTrans" cxnId="{B9B4A96D-E31E-4187-9DF7-EAED2C9F1404}">
      <dgm:prSet/>
      <dgm:spPr/>
      <dgm:t>
        <a:bodyPr/>
        <a:lstStyle/>
        <a:p>
          <a:endParaRPr lang="pt-BR"/>
        </a:p>
      </dgm:t>
    </dgm:pt>
    <dgm:pt modelId="{6715FCA1-65CF-40AE-A399-48EA67606D85}">
      <dgm:prSet phldrT="[Texto]"/>
      <dgm:spPr/>
      <dgm:t>
        <a:bodyPr/>
        <a:lstStyle/>
        <a:p>
          <a:r>
            <a:rPr lang="pt-BR" dirty="0"/>
            <a:t>408</a:t>
          </a:r>
        </a:p>
      </dgm:t>
    </dgm:pt>
    <dgm:pt modelId="{7D94D829-4570-4154-820D-782AC4F6852D}" type="parTrans" cxnId="{B921FA93-AF3B-4470-B2A2-37F90E3B74B9}">
      <dgm:prSet/>
      <dgm:spPr/>
      <dgm:t>
        <a:bodyPr/>
        <a:lstStyle/>
        <a:p>
          <a:endParaRPr lang="pt-BR"/>
        </a:p>
      </dgm:t>
    </dgm:pt>
    <dgm:pt modelId="{F0759CC1-DB0D-48E3-90F9-B29DD591659A}" type="sibTrans" cxnId="{B921FA93-AF3B-4470-B2A2-37F90E3B74B9}">
      <dgm:prSet/>
      <dgm:spPr/>
      <dgm:t>
        <a:bodyPr/>
        <a:lstStyle/>
        <a:p>
          <a:endParaRPr lang="pt-BR"/>
        </a:p>
      </dgm:t>
    </dgm:pt>
    <dgm:pt modelId="{1A79177D-315F-45E0-900D-81DB919A942D}" type="pres">
      <dgm:prSet presAssocID="{4A21522B-E1CC-4C33-BDD7-F7AFD861DC81}" presName="composite" presStyleCnt="0">
        <dgm:presLayoutVars>
          <dgm:chMax val="5"/>
          <dgm:dir/>
          <dgm:animLvl val="ctr"/>
          <dgm:resizeHandles val="exact"/>
        </dgm:presLayoutVars>
      </dgm:prSet>
      <dgm:spPr/>
    </dgm:pt>
    <dgm:pt modelId="{118AEDFC-3939-44EB-8F69-F00C52519B34}" type="pres">
      <dgm:prSet presAssocID="{4A21522B-E1CC-4C33-BDD7-F7AFD861DC81}" presName="cycle" presStyleCnt="0"/>
      <dgm:spPr/>
    </dgm:pt>
    <dgm:pt modelId="{8200EADB-DB6D-4211-A76B-78920989D180}" type="pres">
      <dgm:prSet presAssocID="{4A21522B-E1CC-4C33-BDD7-F7AFD861DC81}" presName="centerShape" presStyleCnt="0"/>
      <dgm:spPr/>
    </dgm:pt>
    <dgm:pt modelId="{CE59F49A-C4F5-4C2C-9930-12C93CE898C4}" type="pres">
      <dgm:prSet presAssocID="{4A21522B-E1CC-4C33-BDD7-F7AFD861DC81}" presName="connSite" presStyleLbl="node1" presStyleIdx="0" presStyleCnt="3"/>
      <dgm:spPr/>
    </dgm:pt>
    <dgm:pt modelId="{10722CF6-4670-4897-AED0-41804F4E980B}" type="pres">
      <dgm:prSet presAssocID="{4A21522B-E1CC-4C33-BDD7-F7AFD861DC81}" presName="visible" presStyleLbl="nod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29000" r="-29000"/>
          </a:stretch>
        </a:blipFill>
      </dgm:spPr>
    </dgm:pt>
    <dgm:pt modelId="{193EDD0A-0D03-4334-A5F2-CE0546342AF0}" type="pres">
      <dgm:prSet presAssocID="{AFD73A34-4050-4004-90AA-F0DDCAC2F192}" presName="Name25" presStyleLbl="parChTrans1D1" presStyleIdx="0" presStyleCnt="2"/>
      <dgm:spPr/>
    </dgm:pt>
    <dgm:pt modelId="{20FB5394-6803-4B99-9CF3-9EA85182A27B}" type="pres">
      <dgm:prSet presAssocID="{A9F546A8-3C4E-4EAB-8B38-EFBABD289C1E}" presName="node" presStyleCnt="0"/>
      <dgm:spPr/>
    </dgm:pt>
    <dgm:pt modelId="{1A8EC2C6-9049-4DBB-967E-2FF10CAEA734}" type="pres">
      <dgm:prSet presAssocID="{A9F546A8-3C4E-4EAB-8B38-EFBABD289C1E}" presName="parentNode" presStyleLbl="node1" presStyleIdx="1" presStyleCnt="3">
        <dgm:presLayoutVars>
          <dgm:chMax val="1"/>
          <dgm:bulletEnabled val="1"/>
        </dgm:presLayoutVars>
      </dgm:prSet>
      <dgm:spPr/>
    </dgm:pt>
    <dgm:pt modelId="{0E039A4C-94BE-4A56-B18D-DA32D21E2D29}" type="pres">
      <dgm:prSet presAssocID="{A9F546A8-3C4E-4EAB-8B38-EFBABD289C1E}" presName="childNode" presStyleLbl="revTx" presStyleIdx="0" presStyleCnt="2">
        <dgm:presLayoutVars>
          <dgm:bulletEnabled val="1"/>
        </dgm:presLayoutVars>
      </dgm:prSet>
      <dgm:spPr/>
    </dgm:pt>
    <dgm:pt modelId="{2671CF6A-A831-4D17-AA51-B5D8B18C7AC6}" type="pres">
      <dgm:prSet presAssocID="{6A8C2BF8-C32A-47C7-8423-DAE52F2E6C55}" presName="Name25" presStyleLbl="parChTrans1D1" presStyleIdx="1" presStyleCnt="2"/>
      <dgm:spPr/>
    </dgm:pt>
    <dgm:pt modelId="{22DD935B-C119-4DE0-9868-4036A16EAC96}" type="pres">
      <dgm:prSet presAssocID="{2F919390-CAA1-4313-AFAE-41F38B899654}" presName="node" presStyleCnt="0"/>
      <dgm:spPr/>
    </dgm:pt>
    <dgm:pt modelId="{D50821C7-37B7-4646-873F-B9FCFAACA3D7}" type="pres">
      <dgm:prSet presAssocID="{2F919390-CAA1-4313-AFAE-41F38B899654}" presName="parentNode" presStyleLbl="node1" presStyleIdx="2" presStyleCnt="3">
        <dgm:presLayoutVars>
          <dgm:chMax val="1"/>
          <dgm:bulletEnabled val="1"/>
        </dgm:presLayoutVars>
      </dgm:prSet>
      <dgm:spPr/>
    </dgm:pt>
    <dgm:pt modelId="{AF162D70-BF15-4888-BC96-9EC6F0F6913D}" type="pres">
      <dgm:prSet presAssocID="{2F919390-CAA1-4313-AFAE-41F38B899654}" presName="childNode" presStyleLbl="revTx" presStyleIdx="1" presStyleCnt="2">
        <dgm:presLayoutVars>
          <dgm:bulletEnabled val="1"/>
        </dgm:presLayoutVars>
      </dgm:prSet>
      <dgm:spPr/>
    </dgm:pt>
  </dgm:ptLst>
  <dgm:cxnLst>
    <dgm:cxn modelId="{B9B4A96D-E31E-4187-9DF7-EAED2C9F1404}" srcId="{4A21522B-E1CC-4C33-BDD7-F7AFD861DC81}" destId="{2F919390-CAA1-4313-AFAE-41F38B899654}" srcOrd="1" destOrd="0" parTransId="{6A8C2BF8-C32A-47C7-8423-DAE52F2E6C55}" sibTransId="{851E09F4-1198-4F4D-B085-E8BC054B081B}"/>
    <dgm:cxn modelId="{371475D0-9BA1-4325-A442-2E02FE467D2E}" type="presOf" srcId="{6715FCA1-65CF-40AE-A399-48EA67606D85}" destId="{AF162D70-BF15-4888-BC96-9EC6F0F6913D}" srcOrd="0" destOrd="0" presId="urn:microsoft.com/office/officeart/2005/8/layout/radial2"/>
    <dgm:cxn modelId="{3D543F4C-D06C-40C7-AA59-9C788E7ECEF9}" type="presOf" srcId="{AFD73A34-4050-4004-90AA-F0DDCAC2F192}" destId="{193EDD0A-0D03-4334-A5F2-CE0546342AF0}" srcOrd="0" destOrd="0" presId="urn:microsoft.com/office/officeart/2005/8/layout/radial2"/>
    <dgm:cxn modelId="{7D741372-38FA-4011-8282-1C8E27D0A2E0}" srcId="{A9F546A8-3C4E-4EAB-8B38-EFBABD289C1E}" destId="{1890428A-147D-4F1A-8D23-C6C5F63DA39D}" srcOrd="0" destOrd="0" parTransId="{A50CD2E3-96DA-40A1-A2FA-A958CF41514D}" sibTransId="{43433871-5588-4CF3-B0CC-36CCDFC83268}"/>
    <dgm:cxn modelId="{822B82C5-E8BC-4632-905A-E731AE8715C4}" type="presOf" srcId="{2F919390-CAA1-4313-AFAE-41F38B899654}" destId="{D50821C7-37B7-4646-873F-B9FCFAACA3D7}" srcOrd="0" destOrd="0" presId="urn:microsoft.com/office/officeart/2005/8/layout/radial2"/>
    <dgm:cxn modelId="{B921FA93-AF3B-4470-B2A2-37F90E3B74B9}" srcId="{2F919390-CAA1-4313-AFAE-41F38B899654}" destId="{6715FCA1-65CF-40AE-A399-48EA67606D85}" srcOrd="0" destOrd="0" parTransId="{7D94D829-4570-4154-820D-782AC4F6852D}" sibTransId="{F0759CC1-DB0D-48E3-90F9-B29DD591659A}"/>
    <dgm:cxn modelId="{FAC3E267-2426-48C0-8CFD-6CF3B1EE6AC0}" type="presOf" srcId="{6A8C2BF8-C32A-47C7-8423-DAE52F2E6C55}" destId="{2671CF6A-A831-4D17-AA51-B5D8B18C7AC6}" srcOrd="0" destOrd="0" presId="urn:microsoft.com/office/officeart/2005/8/layout/radial2"/>
    <dgm:cxn modelId="{C0AFF140-2386-499E-A92F-195778F51FF6}" type="presOf" srcId="{A9F546A8-3C4E-4EAB-8B38-EFBABD289C1E}" destId="{1A8EC2C6-9049-4DBB-967E-2FF10CAEA734}" srcOrd="0" destOrd="0" presId="urn:microsoft.com/office/officeart/2005/8/layout/radial2"/>
    <dgm:cxn modelId="{5F499676-ADCF-42EB-8145-1EBCA3565F32}" type="presOf" srcId="{1890428A-147D-4F1A-8D23-C6C5F63DA39D}" destId="{0E039A4C-94BE-4A56-B18D-DA32D21E2D29}" srcOrd="0" destOrd="0" presId="urn:microsoft.com/office/officeart/2005/8/layout/radial2"/>
    <dgm:cxn modelId="{7C10E609-2F22-4E75-878F-18302F23455C}" srcId="{4A21522B-E1CC-4C33-BDD7-F7AFD861DC81}" destId="{A9F546A8-3C4E-4EAB-8B38-EFBABD289C1E}" srcOrd="0" destOrd="0" parTransId="{AFD73A34-4050-4004-90AA-F0DDCAC2F192}" sibTransId="{EFECD9B4-5E20-4AAF-AB6D-799FDD5F2AA3}"/>
    <dgm:cxn modelId="{187D2DD2-3F63-4BA7-A1CD-B490644AF052}" type="presOf" srcId="{4A21522B-E1CC-4C33-BDD7-F7AFD861DC81}" destId="{1A79177D-315F-45E0-900D-81DB919A942D}" srcOrd="0" destOrd="0" presId="urn:microsoft.com/office/officeart/2005/8/layout/radial2"/>
    <dgm:cxn modelId="{B5C1AF2C-D649-4853-83C2-79E1F68654E7}" type="presParOf" srcId="{1A79177D-315F-45E0-900D-81DB919A942D}" destId="{118AEDFC-3939-44EB-8F69-F00C52519B34}" srcOrd="0" destOrd="0" presId="urn:microsoft.com/office/officeart/2005/8/layout/radial2"/>
    <dgm:cxn modelId="{976BE343-3883-44F8-88CB-61C382409A71}" type="presParOf" srcId="{118AEDFC-3939-44EB-8F69-F00C52519B34}" destId="{8200EADB-DB6D-4211-A76B-78920989D180}" srcOrd="0" destOrd="0" presId="urn:microsoft.com/office/officeart/2005/8/layout/radial2"/>
    <dgm:cxn modelId="{EE04CDAF-B8D5-4205-88FD-77089C2C942B}" type="presParOf" srcId="{8200EADB-DB6D-4211-A76B-78920989D180}" destId="{CE59F49A-C4F5-4C2C-9930-12C93CE898C4}" srcOrd="0" destOrd="0" presId="urn:microsoft.com/office/officeart/2005/8/layout/radial2"/>
    <dgm:cxn modelId="{045FA878-F108-4CF6-B5D2-9F856E3E897B}" type="presParOf" srcId="{8200EADB-DB6D-4211-A76B-78920989D180}" destId="{10722CF6-4670-4897-AED0-41804F4E980B}" srcOrd="1" destOrd="0" presId="urn:microsoft.com/office/officeart/2005/8/layout/radial2"/>
    <dgm:cxn modelId="{D7CD6E4F-7360-4AFE-AA8B-C630B0C07B46}" type="presParOf" srcId="{118AEDFC-3939-44EB-8F69-F00C52519B34}" destId="{193EDD0A-0D03-4334-A5F2-CE0546342AF0}" srcOrd="1" destOrd="0" presId="urn:microsoft.com/office/officeart/2005/8/layout/radial2"/>
    <dgm:cxn modelId="{68863592-37E4-4A34-80C6-73820C0E6648}" type="presParOf" srcId="{118AEDFC-3939-44EB-8F69-F00C52519B34}" destId="{20FB5394-6803-4B99-9CF3-9EA85182A27B}" srcOrd="2" destOrd="0" presId="urn:microsoft.com/office/officeart/2005/8/layout/radial2"/>
    <dgm:cxn modelId="{7A0A4934-C760-4417-A8F0-8E454329284C}" type="presParOf" srcId="{20FB5394-6803-4B99-9CF3-9EA85182A27B}" destId="{1A8EC2C6-9049-4DBB-967E-2FF10CAEA734}" srcOrd="0" destOrd="0" presId="urn:microsoft.com/office/officeart/2005/8/layout/radial2"/>
    <dgm:cxn modelId="{1E789F5C-98D3-44C6-B433-DF9770E9F250}" type="presParOf" srcId="{20FB5394-6803-4B99-9CF3-9EA85182A27B}" destId="{0E039A4C-94BE-4A56-B18D-DA32D21E2D29}" srcOrd="1" destOrd="0" presId="urn:microsoft.com/office/officeart/2005/8/layout/radial2"/>
    <dgm:cxn modelId="{500C843C-5C40-4F69-B4E7-A3695CA16226}" type="presParOf" srcId="{118AEDFC-3939-44EB-8F69-F00C52519B34}" destId="{2671CF6A-A831-4D17-AA51-B5D8B18C7AC6}" srcOrd="3" destOrd="0" presId="urn:microsoft.com/office/officeart/2005/8/layout/radial2"/>
    <dgm:cxn modelId="{5112D65D-6A38-4EA6-857B-ECE48871AE02}" type="presParOf" srcId="{118AEDFC-3939-44EB-8F69-F00C52519B34}" destId="{22DD935B-C119-4DE0-9868-4036A16EAC96}" srcOrd="4" destOrd="0" presId="urn:microsoft.com/office/officeart/2005/8/layout/radial2"/>
    <dgm:cxn modelId="{ED0D6215-2A9C-49B1-815A-DB01D8EB4549}" type="presParOf" srcId="{22DD935B-C119-4DE0-9868-4036A16EAC96}" destId="{D50821C7-37B7-4646-873F-B9FCFAACA3D7}" srcOrd="0" destOrd="0" presId="urn:microsoft.com/office/officeart/2005/8/layout/radial2"/>
    <dgm:cxn modelId="{EE3BCBED-8CBF-4B61-98A5-3E1364DCEB58}" type="presParOf" srcId="{22DD935B-C119-4DE0-9868-4036A16EAC96}" destId="{AF162D70-BF15-4888-BC96-9EC6F0F6913D}"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5A989F-B4E9-4B76-8BC6-C321DE763398}"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pt-BR"/>
        </a:p>
      </dgm:t>
    </dgm:pt>
    <dgm:pt modelId="{9D414004-3A0C-444E-B3D1-E8D1C0B5F611}">
      <dgm:prSet phldrT="[Texto]"/>
      <dgm:spPr/>
      <dgm:t>
        <a:bodyPr/>
        <a:lstStyle/>
        <a:p>
          <a:r>
            <a:rPr lang="pt-BR" dirty="0"/>
            <a:t>1.488 </a:t>
          </a:r>
        </a:p>
        <a:p>
          <a:r>
            <a:rPr lang="pt-BR" dirty="0"/>
            <a:t>Aposentados </a:t>
          </a:r>
        </a:p>
      </dgm:t>
    </dgm:pt>
    <dgm:pt modelId="{B49A0CCD-9203-4C6F-A4EC-F19A06A3DBD4}" type="parTrans" cxnId="{F9AFB612-8E1C-4077-B72B-165A10EA46D8}">
      <dgm:prSet/>
      <dgm:spPr/>
      <dgm:t>
        <a:bodyPr/>
        <a:lstStyle/>
        <a:p>
          <a:endParaRPr lang="pt-BR"/>
        </a:p>
      </dgm:t>
    </dgm:pt>
    <dgm:pt modelId="{EBD7E338-C734-4FD7-ADA0-47D48F8EF26A}" type="sibTrans" cxnId="{F9AFB612-8E1C-4077-B72B-165A10EA46D8}">
      <dgm:prSet/>
      <dgm:spPr/>
      <dgm:t>
        <a:bodyPr/>
        <a:lstStyle/>
        <a:p>
          <a:endParaRPr lang="pt-BR"/>
        </a:p>
      </dgm:t>
    </dgm:pt>
    <dgm:pt modelId="{600D78D0-B357-4B16-B4F5-E7F44C61EB1B}">
      <dgm:prSet phldrT="[Texto]"/>
      <dgm:spPr/>
      <dgm:t>
        <a:bodyPr/>
        <a:lstStyle/>
        <a:p>
          <a:r>
            <a:rPr lang="pt-BR" dirty="0"/>
            <a:t>1.436 </a:t>
          </a:r>
        </a:p>
        <a:p>
          <a:r>
            <a:rPr lang="pt-BR" dirty="0"/>
            <a:t>paridade com ativos</a:t>
          </a:r>
        </a:p>
      </dgm:t>
    </dgm:pt>
    <dgm:pt modelId="{A4A9523D-4C7C-4B16-B46B-D28B468B5162}" type="parTrans" cxnId="{16D16533-20CC-4DF3-B391-D9B601B51D24}">
      <dgm:prSet/>
      <dgm:spPr/>
      <dgm:t>
        <a:bodyPr/>
        <a:lstStyle/>
        <a:p>
          <a:endParaRPr lang="pt-BR"/>
        </a:p>
      </dgm:t>
    </dgm:pt>
    <dgm:pt modelId="{0FAC2D7D-249E-4C44-8EC1-0F5254A4EB89}" type="sibTrans" cxnId="{16D16533-20CC-4DF3-B391-D9B601B51D24}">
      <dgm:prSet/>
      <dgm:spPr/>
      <dgm:t>
        <a:bodyPr/>
        <a:lstStyle/>
        <a:p>
          <a:endParaRPr lang="pt-BR"/>
        </a:p>
      </dgm:t>
    </dgm:pt>
    <dgm:pt modelId="{89F90651-26D7-490B-A545-B94560C86532}">
      <dgm:prSet phldrT="[Texto]"/>
      <dgm:spPr/>
      <dgm:t>
        <a:bodyPr/>
        <a:lstStyle/>
        <a:p>
          <a:r>
            <a:rPr lang="pt-BR" dirty="0"/>
            <a:t>812 &gt;=60 meses GD</a:t>
          </a:r>
        </a:p>
      </dgm:t>
    </dgm:pt>
    <dgm:pt modelId="{6811483B-8263-4241-A940-423E1A757744}" type="parTrans" cxnId="{40A1670C-75E8-4362-A1DF-18FE6349A542}">
      <dgm:prSet/>
      <dgm:spPr/>
      <dgm:t>
        <a:bodyPr/>
        <a:lstStyle/>
        <a:p>
          <a:endParaRPr lang="pt-BR"/>
        </a:p>
      </dgm:t>
    </dgm:pt>
    <dgm:pt modelId="{72B0957D-D0E6-4565-BBDB-66BF76577AD9}" type="sibTrans" cxnId="{40A1670C-75E8-4362-A1DF-18FE6349A542}">
      <dgm:prSet/>
      <dgm:spPr/>
      <dgm:t>
        <a:bodyPr/>
        <a:lstStyle/>
        <a:p>
          <a:endParaRPr lang="pt-BR"/>
        </a:p>
      </dgm:t>
    </dgm:pt>
    <dgm:pt modelId="{ED597E7B-B1A0-44CA-AFE1-3B55F940573D}">
      <dgm:prSet phldrT="[Texto]"/>
      <dgm:spPr/>
      <dgm:t>
        <a:bodyPr/>
        <a:lstStyle/>
        <a:p>
          <a:r>
            <a:rPr lang="pt-BR" dirty="0"/>
            <a:t>624 &lt; 60 meses de GD </a:t>
          </a:r>
        </a:p>
      </dgm:t>
    </dgm:pt>
    <dgm:pt modelId="{0BF9B13B-C5A5-45BC-8303-79670BF07237}" type="parTrans" cxnId="{5D5E8A3D-79DB-448C-8808-977F9460EA27}">
      <dgm:prSet/>
      <dgm:spPr/>
      <dgm:t>
        <a:bodyPr/>
        <a:lstStyle/>
        <a:p>
          <a:endParaRPr lang="pt-BR"/>
        </a:p>
      </dgm:t>
    </dgm:pt>
    <dgm:pt modelId="{16D255AC-5069-4544-A255-01FB5670A647}" type="sibTrans" cxnId="{5D5E8A3D-79DB-448C-8808-977F9460EA27}">
      <dgm:prSet/>
      <dgm:spPr/>
      <dgm:t>
        <a:bodyPr/>
        <a:lstStyle/>
        <a:p>
          <a:endParaRPr lang="pt-BR"/>
        </a:p>
      </dgm:t>
    </dgm:pt>
    <dgm:pt modelId="{D78F065E-1789-450B-9B36-707D6BD0B204}">
      <dgm:prSet phldrT="[Texto]"/>
      <dgm:spPr/>
      <dgm:t>
        <a:bodyPr/>
        <a:lstStyle/>
        <a:p>
          <a:r>
            <a:rPr lang="pt-BR" dirty="0"/>
            <a:t>52 </a:t>
          </a:r>
        </a:p>
        <a:p>
          <a:r>
            <a:rPr lang="pt-BR" dirty="0"/>
            <a:t>sem paridade com ativos (média)</a:t>
          </a:r>
        </a:p>
      </dgm:t>
    </dgm:pt>
    <dgm:pt modelId="{9EB93DF7-12DC-4D77-82E7-EAEABB4B560E}" type="parTrans" cxnId="{2492430B-EAD3-42DA-9876-FFD88AEE0AEA}">
      <dgm:prSet/>
      <dgm:spPr/>
      <dgm:t>
        <a:bodyPr/>
        <a:lstStyle/>
        <a:p>
          <a:endParaRPr lang="pt-BR"/>
        </a:p>
      </dgm:t>
    </dgm:pt>
    <dgm:pt modelId="{2D4537D4-2119-4728-A91A-C4BC7C5D8763}" type="sibTrans" cxnId="{2492430B-EAD3-42DA-9876-FFD88AEE0AEA}">
      <dgm:prSet/>
      <dgm:spPr/>
      <dgm:t>
        <a:bodyPr/>
        <a:lstStyle/>
        <a:p>
          <a:endParaRPr lang="pt-BR"/>
        </a:p>
      </dgm:t>
    </dgm:pt>
    <dgm:pt modelId="{1BCDBC13-0649-45E6-A02D-AAC565A4A942}" type="pres">
      <dgm:prSet presAssocID="{185A989F-B4E9-4B76-8BC6-C321DE763398}" presName="diagram" presStyleCnt="0">
        <dgm:presLayoutVars>
          <dgm:chPref val="1"/>
          <dgm:dir/>
          <dgm:animOne val="branch"/>
          <dgm:animLvl val="lvl"/>
          <dgm:resizeHandles val="exact"/>
        </dgm:presLayoutVars>
      </dgm:prSet>
      <dgm:spPr/>
    </dgm:pt>
    <dgm:pt modelId="{805CBACB-A8DB-4465-84B9-6E0B3E278272}" type="pres">
      <dgm:prSet presAssocID="{9D414004-3A0C-444E-B3D1-E8D1C0B5F611}" presName="root1" presStyleCnt="0"/>
      <dgm:spPr/>
    </dgm:pt>
    <dgm:pt modelId="{C50B1D27-1C1D-4227-A8A3-EF453AAB78A1}" type="pres">
      <dgm:prSet presAssocID="{9D414004-3A0C-444E-B3D1-E8D1C0B5F611}" presName="LevelOneTextNode" presStyleLbl="node0" presStyleIdx="0" presStyleCnt="1">
        <dgm:presLayoutVars>
          <dgm:chPref val="3"/>
        </dgm:presLayoutVars>
      </dgm:prSet>
      <dgm:spPr/>
    </dgm:pt>
    <dgm:pt modelId="{D2579056-5D15-44C2-A574-2E6608246D85}" type="pres">
      <dgm:prSet presAssocID="{9D414004-3A0C-444E-B3D1-E8D1C0B5F611}" presName="level2hierChild" presStyleCnt="0"/>
      <dgm:spPr/>
    </dgm:pt>
    <dgm:pt modelId="{A64B765A-1800-46B9-AE68-EA4F6ACC9391}" type="pres">
      <dgm:prSet presAssocID="{A4A9523D-4C7C-4B16-B46B-D28B468B5162}" presName="conn2-1" presStyleLbl="parChTrans1D2" presStyleIdx="0" presStyleCnt="2"/>
      <dgm:spPr/>
    </dgm:pt>
    <dgm:pt modelId="{A3B1B89A-3AE9-4F8B-A1D1-FA4CC466072E}" type="pres">
      <dgm:prSet presAssocID="{A4A9523D-4C7C-4B16-B46B-D28B468B5162}" presName="connTx" presStyleLbl="parChTrans1D2" presStyleIdx="0" presStyleCnt="2"/>
      <dgm:spPr/>
    </dgm:pt>
    <dgm:pt modelId="{43401504-02D2-4AC1-A1E2-BD711E0E0B75}" type="pres">
      <dgm:prSet presAssocID="{600D78D0-B357-4B16-B4F5-E7F44C61EB1B}" presName="root2" presStyleCnt="0"/>
      <dgm:spPr/>
    </dgm:pt>
    <dgm:pt modelId="{08EA74F0-00F7-4C52-99CF-BD4A75EB9A41}" type="pres">
      <dgm:prSet presAssocID="{600D78D0-B357-4B16-B4F5-E7F44C61EB1B}" presName="LevelTwoTextNode" presStyleLbl="node2" presStyleIdx="0" presStyleCnt="2" custScaleX="83022" custScaleY="86622">
        <dgm:presLayoutVars>
          <dgm:chPref val="3"/>
        </dgm:presLayoutVars>
      </dgm:prSet>
      <dgm:spPr/>
    </dgm:pt>
    <dgm:pt modelId="{A3028B4B-FAAC-4E37-B36A-B17A20A68627}" type="pres">
      <dgm:prSet presAssocID="{600D78D0-B357-4B16-B4F5-E7F44C61EB1B}" presName="level3hierChild" presStyleCnt="0"/>
      <dgm:spPr/>
    </dgm:pt>
    <dgm:pt modelId="{948B1B42-93EB-4C37-9953-55D13EF4B76C}" type="pres">
      <dgm:prSet presAssocID="{6811483B-8263-4241-A940-423E1A757744}" presName="conn2-1" presStyleLbl="parChTrans1D3" presStyleIdx="0" presStyleCnt="2"/>
      <dgm:spPr/>
    </dgm:pt>
    <dgm:pt modelId="{F7EF6923-010E-46B8-ADBE-413200782B1C}" type="pres">
      <dgm:prSet presAssocID="{6811483B-8263-4241-A940-423E1A757744}" presName="connTx" presStyleLbl="parChTrans1D3" presStyleIdx="0" presStyleCnt="2"/>
      <dgm:spPr/>
    </dgm:pt>
    <dgm:pt modelId="{476236E6-BE2C-4920-AF3D-CB98FBCBD28D}" type="pres">
      <dgm:prSet presAssocID="{89F90651-26D7-490B-A545-B94560C86532}" presName="root2" presStyleCnt="0"/>
      <dgm:spPr/>
    </dgm:pt>
    <dgm:pt modelId="{E9D2B941-5B4A-41A2-B6E7-778E42BF3879}" type="pres">
      <dgm:prSet presAssocID="{89F90651-26D7-490B-A545-B94560C86532}" presName="LevelTwoTextNode" presStyleLbl="node3" presStyleIdx="0" presStyleCnt="2" custScaleX="72575" custScaleY="85156" custLinFactNeighborX="-415" custLinFactNeighborY="5214">
        <dgm:presLayoutVars>
          <dgm:chPref val="3"/>
        </dgm:presLayoutVars>
      </dgm:prSet>
      <dgm:spPr/>
    </dgm:pt>
    <dgm:pt modelId="{483627FB-2CE5-4E9C-AC14-8903D55D7FDB}" type="pres">
      <dgm:prSet presAssocID="{89F90651-26D7-490B-A545-B94560C86532}" presName="level3hierChild" presStyleCnt="0"/>
      <dgm:spPr/>
    </dgm:pt>
    <dgm:pt modelId="{5E14853B-225E-4EF0-B2EC-7D1E36C95143}" type="pres">
      <dgm:prSet presAssocID="{0BF9B13B-C5A5-45BC-8303-79670BF07237}" presName="conn2-1" presStyleLbl="parChTrans1D3" presStyleIdx="1" presStyleCnt="2"/>
      <dgm:spPr/>
    </dgm:pt>
    <dgm:pt modelId="{B1F3204A-1E31-48A7-BDE7-E197A9F3A775}" type="pres">
      <dgm:prSet presAssocID="{0BF9B13B-C5A5-45BC-8303-79670BF07237}" presName="connTx" presStyleLbl="parChTrans1D3" presStyleIdx="1" presStyleCnt="2"/>
      <dgm:spPr/>
    </dgm:pt>
    <dgm:pt modelId="{98B42603-473A-4873-884B-93F7FC51DA37}" type="pres">
      <dgm:prSet presAssocID="{ED597E7B-B1A0-44CA-AFE1-3B55F940573D}" presName="root2" presStyleCnt="0"/>
      <dgm:spPr/>
    </dgm:pt>
    <dgm:pt modelId="{053D2479-886F-4081-ADCA-BB1DEAEE162F}" type="pres">
      <dgm:prSet presAssocID="{ED597E7B-B1A0-44CA-AFE1-3B55F940573D}" presName="LevelTwoTextNode" presStyleLbl="node3" presStyleIdx="1" presStyleCnt="2" custScaleX="70951" custScaleY="79418">
        <dgm:presLayoutVars>
          <dgm:chPref val="3"/>
        </dgm:presLayoutVars>
      </dgm:prSet>
      <dgm:spPr/>
    </dgm:pt>
    <dgm:pt modelId="{D771D601-1604-4270-B3A9-951683E5245D}" type="pres">
      <dgm:prSet presAssocID="{ED597E7B-B1A0-44CA-AFE1-3B55F940573D}" presName="level3hierChild" presStyleCnt="0"/>
      <dgm:spPr/>
    </dgm:pt>
    <dgm:pt modelId="{69BF68D4-844A-4DCB-B6E3-FEB3003F59AA}" type="pres">
      <dgm:prSet presAssocID="{9EB93DF7-12DC-4D77-82E7-EAEABB4B560E}" presName="conn2-1" presStyleLbl="parChTrans1D2" presStyleIdx="1" presStyleCnt="2"/>
      <dgm:spPr/>
    </dgm:pt>
    <dgm:pt modelId="{2E917F8F-48F3-4369-A9CD-799381AFD413}" type="pres">
      <dgm:prSet presAssocID="{9EB93DF7-12DC-4D77-82E7-EAEABB4B560E}" presName="connTx" presStyleLbl="parChTrans1D2" presStyleIdx="1" presStyleCnt="2"/>
      <dgm:spPr/>
    </dgm:pt>
    <dgm:pt modelId="{4C1613A7-3127-495E-BAEF-57BE57BEE3A2}" type="pres">
      <dgm:prSet presAssocID="{D78F065E-1789-450B-9B36-707D6BD0B204}" presName="root2" presStyleCnt="0"/>
      <dgm:spPr/>
    </dgm:pt>
    <dgm:pt modelId="{7D03CA58-4DD0-4F23-B013-4068E510945F}" type="pres">
      <dgm:prSet presAssocID="{D78F065E-1789-450B-9B36-707D6BD0B204}" presName="LevelTwoTextNode" presStyleLbl="node2" presStyleIdx="1" presStyleCnt="2" custScaleX="84994" custScaleY="79322">
        <dgm:presLayoutVars>
          <dgm:chPref val="3"/>
        </dgm:presLayoutVars>
      </dgm:prSet>
      <dgm:spPr/>
    </dgm:pt>
    <dgm:pt modelId="{2D7A4C4A-BA0C-46C1-A2B8-7259A07C3825}" type="pres">
      <dgm:prSet presAssocID="{D78F065E-1789-450B-9B36-707D6BD0B204}" presName="level3hierChild" presStyleCnt="0"/>
      <dgm:spPr/>
    </dgm:pt>
  </dgm:ptLst>
  <dgm:cxnLst>
    <dgm:cxn modelId="{C9E4B952-CF7B-43CD-A177-693C28143A2E}" type="presOf" srcId="{A4A9523D-4C7C-4B16-B46B-D28B468B5162}" destId="{A64B765A-1800-46B9-AE68-EA4F6ACC9391}" srcOrd="0" destOrd="0" presId="urn:microsoft.com/office/officeart/2005/8/layout/hierarchy2"/>
    <dgm:cxn modelId="{7681C2C0-18B4-46D7-B5FF-E1B89DEDAB6D}" type="presOf" srcId="{9D414004-3A0C-444E-B3D1-E8D1C0B5F611}" destId="{C50B1D27-1C1D-4227-A8A3-EF453AAB78A1}" srcOrd="0" destOrd="0" presId="urn:microsoft.com/office/officeart/2005/8/layout/hierarchy2"/>
    <dgm:cxn modelId="{53334E84-E746-4CEC-8A25-AAADC27CA830}" type="presOf" srcId="{D78F065E-1789-450B-9B36-707D6BD0B204}" destId="{7D03CA58-4DD0-4F23-B013-4068E510945F}" srcOrd="0" destOrd="0" presId="urn:microsoft.com/office/officeart/2005/8/layout/hierarchy2"/>
    <dgm:cxn modelId="{895F179E-306A-4047-A82E-049E282C20E6}" type="presOf" srcId="{A4A9523D-4C7C-4B16-B46B-D28B468B5162}" destId="{A3B1B89A-3AE9-4F8B-A1D1-FA4CC466072E}" srcOrd="1" destOrd="0" presId="urn:microsoft.com/office/officeart/2005/8/layout/hierarchy2"/>
    <dgm:cxn modelId="{2D95FABC-4243-4155-BA2C-FA8CD6B37B5A}" type="presOf" srcId="{6811483B-8263-4241-A940-423E1A757744}" destId="{948B1B42-93EB-4C37-9953-55D13EF4B76C}" srcOrd="0" destOrd="0" presId="urn:microsoft.com/office/officeart/2005/8/layout/hierarchy2"/>
    <dgm:cxn modelId="{EC2A39D7-25F0-4600-A383-D3D4BB5EC54D}" type="presOf" srcId="{6811483B-8263-4241-A940-423E1A757744}" destId="{F7EF6923-010E-46B8-ADBE-413200782B1C}" srcOrd="1" destOrd="0" presId="urn:microsoft.com/office/officeart/2005/8/layout/hierarchy2"/>
    <dgm:cxn modelId="{513D3067-731A-4957-9E39-D36476B5F3A2}" type="presOf" srcId="{ED597E7B-B1A0-44CA-AFE1-3B55F940573D}" destId="{053D2479-886F-4081-ADCA-BB1DEAEE162F}" srcOrd="0" destOrd="0" presId="urn:microsoft.com/office/officeart/2005/8/layout/hierarchy2"/>
    <dgm:cxn modelId="{F9AFB612-8E1C-4077-B72B-165A10EA46D8}" srcId="{185A989F-B4E9-4B76-8BC6-C321DE763398}" destId="{9D414004-3A0C-444E-B3D1-E8D1C0B5F611}" srcOrd="0" destOrd="0" parTransId="{B49A0CCD-9203-4C6F-A4EC-F19A06A3DBD4}" sibTransId="{EBD7E338-C734-4FD7-ADA0-47D48F8EF26A}"/>
    <dgm:cxn modelId="{2492430B-EAD3-42DA-9876-FFD88AEE0AEA}" srcId="{9D414004-3A0C-444E-B3D1-E8D1C0B5F611}" destId="{D78F065E-1789-450B-9B36-707D6BD0B204}" srcOrd="1" destOrd="0" parTransId="{9EB93DF7-12DC-4D77-82E7-EAEABB4B560E}" sibTransId="{2D4537D4-2119-4728-A91A-C4BC7C5D8763}"/>
    <dgm:cxn modelId="{16D85655-6206-4737-8320-5078DC821C85}" type="presOf" srcId="{600D78D0-B357-4B16-B4F5-E7F44C61EB1B}" destId="{08EA74F0-00F7-4C52-99CF-BD4A75EB9A41}" srcOrd="0" destOrd="0" presId="urn:microsoft.com/office/officeart/2005/8/layout/hierarchy2"/>
    <dgm:cxn modelId="{5D5E8A3D-79DB-448C-8808-977F9460EA27}" srcId="{600D78D0-B357-4B16-B4F5-E7F44C61EB1B}" destId="{ED597E7B-B1A0-44CA-AFE1-3B55F940573D}" srcOrd="1" destOrd="0" parTransId="{0BF9B13B-C5A5-45BC-8303-79670BF07237}" sibTransId="{16D255AC-5069-4544-A255-01FB5670A647}"/>
    <dgm:cxn modelId="{5F1841AE-AC2C-4904-8A48-2C957B51277E}" type="presOf" srcId="{9EB93DF7-12DC-4D77-82E7-EAEABB4B560E}" destId="{2E917F8F-48F3-4369-A9CD-799381AFD413}" srcOrd="1" destOrd="0" presId="urn:microsoft.com/office/officeart/2005/8/layout/hierarchy2"/>
    <dgm:cxn modelId="{40A1670C-75E8-4362-A1DF-18FE6349A542}" srcId="{600D78D0-B357-4B16-B4F5-E7F44C61EB1B}" destId="{89F90651-26D7-490B-A545-B94560C86532}" srcOrd="0" destOrd="0" parTransId="{6811483B-8263-4241-A940-423E1A757744}" sibTransId="{72B0957D-D0E6-4565-BBDB-66BF76577AD9}"/>
    <dgm:cxn modelId="{16D16533-20CC-4DF3-B391-D9B601B51D24}" srcId="{9D414004-3A0C-444E-B3D1-E8D1C0B5F611}" destId="{600D78D0-B357-4B16-B4F5-E7F44C61EB1B}" srcOrd="0" destOrd="0" parTransId="{A4A9523D-4C7C-4B16-B46B-D28B468B5162}" sibTransId="{0FAC2D7D-249E-4C44-8EC1-0F5254A4EB89}"/>
    <dgm:cxn modelId="{EC713EB9-B256-49D6-8CDB-DEAF3E7C4B62}" type="presOf" srcId="{9EB93DF7-12DC-4D77-82E7-EAEABB4B560E}" destId="{69BF68D4-844A-4DCB-B6E3-FEB3003F59AA}" srcOrd="0" destOrd="0" presId="urn:microsoft.com/office/officeart/2005/8/layout/hierarchy2"/>
    <dgm:cxn modelId="{45E25063-8803-481C-9F9D-2998A6EB917B}" type="presOf" srcId="{89F90651-26D7-490B-A545-B94560C86532}" destId="{E9D2B941-5B4A-41A2-B6E7-778E42BF3879}" srcOrd="0" destOrd="0" presId="urn:microsoft.com/office/officeart/2005/8/layout/hierarchy2"/>
    <dgm:cxn modelId="{65361754-8D77-4311-93F5-DC73D1A1C1E5}" type="presOf" srcId="{0BF9B13B-C5A5-45BC-8303-79670BF07237}" destId="{5E14853B-225E-4EF0-B2EC-7D1E36C95143}" srcOrd="0" destOrd="0" presId="urn:microsoft.com/office/officeart/2005/8/layout/hierarchy2"/>
    <dgm:cxn modelId="{1C33EA0F-4113-405A-92C4-CC181A4E85CB}" type="presOf" srcId="{185A989F-B4E9-4B76-8BC6-C321DE763398}" destId="{1BCDBC13-0649-45E6-A02D-AAC565A4A942}" srcOrd="0" destOrd="0" presId="urn:microsoft.com/office/officeart/2005/8/layout/hierarchy2"/>
    <dgm:cxn modelId="{979EFF25-CA94-4898-9534-6370F9528C99}" type="presOf" srcId="{0BF9B13B-C5A5-45BC-8303-79670BF07237}" destId="{B1F3204A-1E31-48A7-BDE7-E197A9F3A775}" srcOrd="1" destOrd="0" presId="urn:microsoft.com/office/officeart/2005/8/layout/hierarchy2"/>
    <dgm:cxn modelId="{5E52BA6F-AE07-4FF1-AE5A-04D92031AA53}" type="presParOf" srcId="{1BCDBC13-0649-45E6-A02D-AAC565A4A942}" destId="{805CBACB-A8DB-4465-84B9-6E0B3E278272}" srcOrd="0" destOrd="0" presId="urn:microsoft.com/office/officeart/2005/8/layout/hierarchy2"/>
    <dgm:cxn modelId="{71CC964A-697A-4819-BCD6-6F306DD4115E}" type="presParOf" srcId="{805CBACB-A8DB-4465-84B9-6E0B3E278272}" destId="{C50B1D27-1C1D-4227-A8A3-EF453AAB78A1}" srcOrd="0" destOrd="0" presId="urn:microsoft.com/office/officeart/2005/8/layout/hierarchy2"/>
    <dgm:cxn modelId="{B926E90B-36BA-4294-80EA-8713599A63B1}" type="presParOf" srcId="{805CBACB-A8DB-4465-84B9-6E0B3E278272}" destId="{D2579056-5D15-44C2-A574-2E6608246D85}" srcOrd="1" destOrd="0" presId="urn:microsoft.com/office/officeart/2005/8/layout/hierarchy2"/>
    <dgm:cxn modelId="{E4C707E2-1C9C-4BF8-B1AA-EE0127A37E58}" type="presParOf" srcId="{D2579056-5D15-44C2-A574-2E6608246D85}" destId="{A64B765A-1800-46B9-AE68-EA4F6ACC9391}" srcOrd="0" destOrd="0" presId="urn:microsoft.com/office/officeart/2005/8/layout/hierarchy2"/>
    <dgm:cxn modelId="{644E02E5-395F-435D-BD49-B1E95EABB590}" type="presParOf" srcId="{A64B765A-1800-46B9-AE68-EA4F6ACC9391}" destId="{A3B1B89A-3AE9-4F8B-A1D1-FA4CC466072E}" srcOrd="0" destOrd="0" presId="urn:microsoft.com/office/officeart/2005/8/layout/hierarchy2"/>
    <dgm:cxn modelId="{3EC74B83-B562-4E00-88DE-53120B0A5AB2}" type="presParOf" srcId="{D2579056-5D15-44C2-A574-2E6608246D85}" destId="{43401504-02D2-4AC1-A1E2-BD711E0E0B75}" srcOrd="1" destOrd="0" presId="urn:microsoft.com/office/officeart/2005/8/layout/hierarchy2"/>
    <dgm:cxn modelId="{B1E3887B-D11A-41F5-8726-82F119C1F153}" type="presParOf" srcId="{43401504-02D2-4AC1-A1E2-BD711E0E0B75}" destId="{08EA74F0-00F7-4C52-99CF-BD4A75EB9A41}" srcOrd="0" destOrd="0" presId="urn:microsoft.com/office/officeart/2005/8/layout/hierarchy2"/>
    <dgm:cxn modelId="{C3863273-5681-4D17-AAC9-DEB33D01D48E}" type="presParOf" srcId="{43401504-02D2-4AC1-A1E2-BD711E0E0B75}" destId="{A3028B4B-FAAC-4E37-B36A-B17A20A68627}" srcOrd="1" destOrd="0" presId="urn:microsoft.com/office/officeart/2005/8/layout/hierarchy2"/>
    <dgm:cxn modelId="{7499B1CA-D352-43B0-A61C-63687068A4D0}" type="presParOf" srcId="{A3028B4B-FAAC-4E37-B36A-B17A20A68627}" destId="{948B1B42-93EB-4C37-9953-55D13EF4B76C}" srcOrd="0" destOrd="0" presId="urn:microsoft.com/office/officeart/2005/8/layout/hierarchy2"/>
    <dgm:cxn modelId="{5960E64B-81F8-44CB-943D-B3B0165BD251}" type="presParOf" srcId="{948B1B42-93EB-4C37-9953-55D13EF4B76C}" destId="{F7EF6923-010E-46B8-ADBE-413200782B1C}" srcOrd="0" destOrd="0" presId="urn:microsoft.com/office/officeart/2005/8/layout/hierarchy2"/>
    <dgm:cxn modelId="{FFCA04EB-32F2-4DA9-B36D-0193738436B1}" type="presParOf" srcId="{A3028B4B-FAAC-4E37-B36A-B17A20A68627}" destId="{476236E6-BE2C-4920-AF3D-CB98FBCBD28D}" srcOrd="1" destOrd="0" presId="urn:microsoft.com/office/officeart/2005/8/layout/hierarchy2"/>
    <dgm:cxn modelId="{9F565D3D-95DA-40DB-9071-CD62496B87B8}" type="presParOf" srcId="{476236E6-BE2C-4920-AF3D-CB98FBCBD28D}" destId="{E9D2B941-5B4A-41A2-B6E7-778E42BF3879}" srcOrd="0" destOrd="0" presId="urn:microsoft.com/office/officeart/2005/8/layout/hierarchy2"/>
    <dgm:cxn modelId="{148A0821-CE28-4BA4-9538-BC40AD8458E0}" type="presParOf" srcId="{476236E6-BE2C-4920-AF3D-CB98FBCBD28D}" destId="{483627FB-2CE5-4E9C-AC14-8903D55D7FDB}" srcOrd="1" destOrd="0" presId="urn:microsoft.com/office/officeart/2005/8/layout/hierarchy2"/>
    <dgm:cxn modelId="{01CF2D07-94B5-4222-9859-DB92C3B3AA98}" type="presParOf" srcId="{A3028B4B-FAAC-4E37-B36A-B17A20A68627}" destId="{5E14853B-225E-4EF0-B2EC-7D1E36C95143}" srcOrd="2" destOrd="0" presId="urn:microsoft.com/office/officeart/2005/8/layout/hierarchy2"/>
    <dgm:cxn modelId="{F98F1D15-14D3-45B4-A65E-40D825E3144A}" type="presParOf" srcId="{5E14853B-225E-4EF0-B2EC-7D1E36C95143}" destId="{B1F3204A-1E31-48A7-BDE7-E197A9F3A775}" srcOrd="0" destOrd="0" presId="urn:microsoft.com/office/officeart/2005/8/layout/hierarchy2"/>
    <dgm:cxn modelId="{05370628-61C7-4AD9-98DA-95689D5235D3}" type="presParOf" srcId="{A3028B4B-FAAC-4E37-B36A-B17A20A68627}" destId="{98B42603-473A-4873-884B-93F7FC51DA37}" srcOrd="3" destOrd="0" presId="urn:microsoft.com/office/officeart/2005/8/layout/hierarchy2"/>
    <dgm:cxn modelId="{1BC8FAF9-233E-411B-95B2-7DBC563DA97F}" type="presParOf" srcId="{98B42603-473A-4873-884B-93F7FC51DA37}" destId="{053D2479-886F-4081-ADCA-BB1DEAEE162F}" srcOrd="0" destOrd="0" presId="urn:microsoft.com/office/officeart/2005/8/layout/hierarchy2"/>
    <dgm:cxn modelId="{60CF7AFA-E92C-4287-99C7-024202725BE1}" type="presParOf" srcId="{98B42603-473A-4873-884B-93F7FC51DA37}" destId="{D771D601-1604-4270-B3A9-951683E5245D}" srcOrd="1" destOrd="0" presId="urn:microsoft.com/office/officeart/2005/8/layout/hierarchy2"/>
    <dgm:cxn modelId="{5A94AD16-C0FB-497D-9B3F-FC11713AC581}" type="presParOf" srcId="{D2579056-5D15-44C2-A574-2E6608246D85}" destId="{69BF68D4-844A-4DCB-B6E3-FEB3003F59AA}" srcOrd="2" destOrd="0" presId="urn:microsoft.com/office/officeart/2005/8/layout/hierarchy2"/>
    <dgm:cxn modelId="{948DC47B-F003-4859-9E8D-DA594A3638C6}" type="presParOf" srcId="{69BF68D4-844A-4DCB-B6E3-FEB3003F59AA}" destId="{2E917F8F-48F3-4369-A9CD-799381AFD413}" srcOrd="0" destOrd="0" presId="urn:microsoft.com/office/officeart/2005/8/layout/hierarchy2"/>
    <dgm:cxn modelId="{5D00872E-DC4E-4408-AF04-533043321C59}" type="presParOf" srcId="{D2579056-5D15-44C2-A574-2E6608246D85}" destId="{4C1613A7-3127-495E-BAEF-57BE57BEE3A2}" srcOrd="3" destOrd="0" presId="urn:microsoft.com/office/officeart/2005/8/layout/hierarchy2"/>
    <dgm:cxn modelId="{9A1B0210-4D00-4CC0-9D3D-932FC2775F5C}" type="presParOf" srcId="{4C1613A7-3127-495E-BAEF-57BE57BEE3A2}" destId="{7D03CA58-4DD0-4F23-B013-4068E510945F}" srcOrd="0" destOrd="0" presId="urn:microsoft.com/office/officeart/2005/8/layout/hierarchy2"/>
    <dgm:cxn modelId="{6CD812D0-C263-45CB-AB86-A98A7FD9FC01}" type="presParOf" srcId="{4C1613A7-3127-495E-BAEF-57BE57BEE3A2}" destId="{2D7A4C4A-BA0C-46C1-A2B8-7259A07C3825}"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5A989F-B4E9-4B76-8BC6-C321DE763398}"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pt-BR"/>
        </a:p>
      </dgm:t>
    </dgm:pt>
    <dgm:pt modelId="{9D414004-3A0C-444E-B3D1-E8D1C0B5F611}">
      <dgm:prSet phldrT="[Texto]"/>
      <dgm:spPr/>
      <dgm:t>
        <a:bodyPr/>
        <a:lstStyle/>
        <a:p>
          <a:r>
            <a:rPr lang="pt-BR" dirty="0"/>
            <a:t>408 </a:t>
          </a:r>
        </a:p>
        <a:p>
          <a:r>
            <a:rPr lang="pt-BR" dirty="0"/>
            <a:t>Pensionistas  </a:t>
          </a:r>
        </a:p>
      </dgm:t>
    </dgm:pt>
    <dgm:pt modelId="{B49A0CCD-9203-4C6F-A4EC-F19A06A3DBD4}" type="parTrans" cxnId="{F9AFB612-8E1C-4077-B72B-165A10EA46D8}">
      <dgm:prSet/>
      <dgm:spPr/>
      <dgm:t>
        <a:bodyPr/>
        <a:lstStyle/>
        <a:p>
          <a:endParaRPr lang="pt-BR"/>
        </a:p>
      </dgm:t>
    </dgm:pt>
    <dgm:pt modelId="{EBD7E338-C734-4FD7-ADA0-47D48F8EF26A}" type="sibTrans" cxnId="{F9AFB612-8E1C-4077-B72B-165A10EA46D8}">
      <dgm:prSet/>
      <dgm:spPr/>
      <dgm:t>
        <a:bodyPr/>
        <a:lstStyle/>
        <a:p>
          <a:endParaRPr lang="pt-BR"/>
        </a:p>
      </dgm:t>
    </dgm:pt>
    <dgm:pt modelId="{600D78D0-B357-4B16-B4F5-E7F44C61EB1B}">
      <dgm:prSet phldrT="[Texto]"/>
      <dgm:spPr/>
      <dgm:t>
        <a:bodyPr/>
        <a:lstStyle/>
        <a:p>
          <a:r>
            <a:rPr lang="pt-BR" dirty="0"/>
            <a:t>302</a:t>
          </a:r>
        </a:p>
        <a:p>
          <a:r>
            <a:rPr lang="pt-BR" dirty="0"/>
            <a:t>paridade com ativos</a:t>
          </a:r>
        </a:p>
      </dgm:t>
    </dgm:pt>
    <dgm:pt modelId="{A4A9523D-4C7C-4B16-B46B-D28B468B5162}" type="parTrans" cxnId="{16D16533-20CC-4DF3-B391-D9B601B51D24}">
      <dgm:prSet/>
      <dgm:spPr/>
      <dgm:t>
        <a:bodyPr/>
        <a:lstStyle/>
        <a:p>
          <a:endParaRPr lang="pt-BR"/>
        </a:p>
      </dgm:t>
    </dgm:pt>
    <dgm:pt modelId="{0FAC2D7D-249E-4C44-8EC1-0F5254A4EB89}" type="sibTrans" cxnId="{16D16533-20CC-4DF3-B391-D9B601B51D24}">
      <dgm:prSet/>
      <dgm:spPr/>
      <dgm:t>
        <a:bodyPr/>
        <a:lstStyle/>
        <a:p>
          <a:endParaRPr lang="pt-BR"/>
        </a:p>
      </dgm:t>
    </dgm:pt>
    <dgm:pt modelId="{89F90651-26D7-490B-A545-B94560C86532}">
      <dgm:prSet phldrT="[Texto]"/>
      <dgm:spPr/>
      <dgm:t>
        <a:bodyPr/>
        <a:lstStyle/>
        <a:p>
          <a:r>
            <a:rPr lang="pt-BR" dirty="0"/>
            <a:t>45 &gt;=60 meses GD</a:t>
          </a:r>
        </a:p>
      </dgm:t>
    </dgm:pt>
    <dgm:pt modelId="{6811483B-8263-4241-A940-423E1A757744}" type="parTrans" cxnId="{40A1670C-75E8-4362-A1DF-18FE6349A542}">
      <dgm:prSet/>
      <dgm:spPr/>
      <dgm:t>
        <a:bodyPr/>
        <a:lstStyle/>
        <a:p>
          <a:endParaRPr lang="pt-BR"/>
        </a:p>
      </dgm:t>
    </dgm:pt>
    <dgm:pt modelId="{72B0957D-D0E6-4565-BBDB-66BF76577AD9}" type="sibTrans" cxnId="{40A1670C-75E8-4362-A1DF-18FE6349A542}">
      <dgm:prSet/>
      <dgm:spPr/>
      <dgm:t>
        <a:bodyPr/>
        <a:lstStyle/>
        <a:p>
          <a:endParaRPr lang="pt-BR"/>
        </a:p>
      </dgm:t>
    </dgm:pt>
    <dgm:pt modelId="{ED597E7B-B1A0-44CA-AFE1-3B55F940573D}">
      <dgm:prSet phldrT="[Texto]"/>
      <dgm:spPr/>
      <dgm:t>
        <a:bodyPr/>
        <a:lstStyle/>
        <a:p>
          <a:r>
            <a:rPr lang="pt-BR"/>
            <a:t>257 &lt; </a:t>
          </a:r>
          <a:r>
            <a:rPr lang="pt-BR" dirty="0"/>
            <a:t>60 meses de GD </a:t>
          </a:r>
        </a:p>
      </dgm:t>
    </dgm:pt>
    <dgm:pt modelId="{0BF9B13B-C5A5-45BC-8303-79670BF07237}" type="parTrans" cxnId="{5D5E8A3D-79DB-448C-8808-977F9460EA27}">
      <dgm:prSet/>
      <dgm:spPr/>
      <dgm:t>
        <a:bodyPr/>
        <a:lstStyle/>
        <a:p>
          <a:endParaRPr lang="pt-BR"/>
        </a:p>
      </dgm:t>
    </dgm:pt>
    <dgm:pt modelId="{16D255AC-5069-4544-A255-01FB5670A647}" type="sibTrans" cxnId="{5D5E8A3D-79DB-448C-8808-977F9460EA27}">
      <dgm:prSet/>
      <dgm:spPr/>
      <dgm:t>
        <a:bodyPr/>
        <a:lstStyle/>
        <a:p>
          <a:endParaRPr lang="pt-BR"/>
        </a:p>
      </dgm:t>
    </dgm:pt>
    <dgm:pt modelId="{D78F065E-1789-450B-9B36-707D6BD0B204}">
      <dgm:prSet phldrT="[Texto]"/>
      <dgm:spPr/>
      <dgm:t>
        <a:bodyPr/>
        <a:lstStyle/>
        <a:p>
          <a:r>
            <a:rPr lang="pt-BR" dirty="0"/>
            <a:t>106 </a:t>
          </a:r>
        </a:p>
        <a:p>
          <a:r>
            <a:rPr lang="pt-BR" dirty="0"/>
            <a:t>sem paridade com ativos (média)</a:t>
          </a:r>
        </a:p>
      </dgm:t>
    </dgm:pt>
    <dgm:pt modelId="{9EB93DF7-12DC-4D77-82E7-EAEABB4B560E}" type="parTrans" cxnId="{2492430B-EAD3-42DA-9876-FFD88AEE0AEA}">
      <dgm:prSet/>
      <dgm:spPr/>
      <dgm:t>
        <a:bodyPr/>
        <a:lstStyle/>
        <a:p>
          <a:endParaRPr lang="pt-BR"/>
        </a:p>
      </dgm:t>
    </dgm:pt>
    <dgm:pt modelId="{2D4537D4-2119-4728-A91A-C4BC7C5D8763}" type="sibTrans" cxnId="{2492430B-EAD3-42DA-9876-FFD88AEE0AEA}">
      <dgm:prSet/>
      <dgm:spPr/>
      <dgm:t>
        <a:bodyPr/>
        <a:lstStyle/>
        <a:p>
          <a:endParaRPr lang="pt-BR"/>
        </a:p>
      </dgm:t>
    </dgm:pt>
    <dgm:pt modelId="{1BCDBC13-0649-45E6-A02D-AAC565A4A942}" type="pres">
      <dgm:prSet presAssocID="{185A989F-B4E9-4B76-8BC6-C321DE763398}" presName="diagram" presStyleCnt="0">
        <dgm:presLayoutVars>
          <dgm:chPref val="1"/>
          <dgm:dir/>
          <dgm:animOne val="branch"/>
          <dgm:animLvl val="lvl"/>
          <dgm:resizeHandles val="exact"/>
        </dgm:presLayoutVars>
      </dgm:prSet>
      <dgm:spPr/>
    </dgm:pt>
    <dgm:pt modelId="{805CBACB-A8DB-4465-84B9-6E0B3E278272}" type="pres">
      <dgm:prSet presAssocID="{9D414004-3A0C-444E-B3D1-E8D1C0B5F611}" presName="root1" presStyleCnt="0"/>
      <dgm:spPr/>
    </dgm:pt>
    <dgm:pt modelId="{C50B1D27-1C1D-4227-A8A3-EF453AAB78A1}" type="pres">
      <dgm:prSet presAssocID="{9D414004-3A0C-444E-B3D1-E8D1C0B5F611}" presName="LevelOneTextNode" presStyleLbl="node0" presStyleIdx="0" presStyleCnt="1">
        <dgm:presLayoutVars>
          <dgm:chPref val="3"/>
        </dgm:presLayoutVars>
      </dgm:prSet>
      <dgm:spPr/>
    </dgm:pt>
    <dgm:pt modelId="{D2579056-5D15-44C2-A574-2E6608246D85}" type="pres">
      <dgm:prSet presAssocID="{9D414004-3A0C-444E-B3D1-E8D1C0B5F611}" presName="level2hierChild" presStyleCnt="0"/>
      <dgm:spPr/>
    </dgm:pt>
    <dgm:pt modelId="{A64B765A-1800-46B9-AE68-EA4F6ACC9391}" type="pres">
      <dgm:prSet presAssocID="{A4A9523D-4C7C-4B16-B46B-D28B468B5162}" presName="conn2-1" presStyleLbl="parChTrans1D2" presStyleIdx="0" presStyleCnt="2"/>
      <dgm:spPr/>
    </dgm:pt>
    <dgm:pt modelId="{A3B1B89A-3AE9-4F8B-A1D1-FA4CC466072E}" type="pres">
      <dgm:prSet presAssocID="{A4A9523D-4C7C-4B16-B46B-D28B468B5162}" presName="connTx" presStyleLbl="parChTrans1D2" presStyleIdx="0" presStyleCnt="2"/>
      <dgm:spPr/>
    </dgm:pt>
    <dgm:pt modelId="{43401504-02D2-4AC1-A1E2-BD711E0E0B75}" type="pres">
      <dgm:prSet presAssocID="{600D78D0-B357-4B16-B4F5-E7F44C61EB1B}" presName="root2" presStyleCnt="0"/>
      <dgm:spPr/>
    </dgm:pt>
    <dgm:pt modelId="{08EA74F0-00F7-4C52-99CF-BD4A75EB9A41}" type="pres">
      <dgm:prSet presAssocID="{600D78D0-B357-4B16-B4F5-E7F44C61EB1B}" presName="LevelTwoTextNode" presStyleLbl="node2" presStyleIdx="0" presStyleCnt="2" custScaleX="87970" custScaleY="83356">
        <dgm:presLayoutVars>
          <dgm:chPref val="3"/>
        </dgm:presLayoutVars>
      </dgm:prSet>
      <dgm:spPr/>
    </dgm:pt>
    <dgm:pt modelId="{A3028B4B-FAAC-4E37-B36A-B17A20A68627}" type="pres">
      <dgm:prSet presAssocID="{600D78D0-B357-4B16-B4F5-E7F44C61EB1B}" presName="level3hierChild" presStyleCnt="0"/>
      <dgm:spPr/>
    </dgm:pt>
    <dgm:pt modelId="{948B1B42-93EB-4C37-9953-55D13EF4B76C}" type="pres">
      <dgm:prSet presAssocID="{6811483B-8263-4241-A940-423E1A757744}" presName="conn2-1" presStyleLbl="parChTrans1D3" presStyleIdx="0" presStyleCnt="2"/>
      <dgm:spPr/>
    </dgm:pt>
    <dgm:pt modelId="{F7EF6923-010E-46B8-ADBE-413200782B1C}" type="pres">
      <dgm:prSet presAssocID="{6811483B-8263-4241-A940-423E1A757744}" presName="connTx" presStyleLbl="parChTrans1D3" presStyleIdx="0" presStyleCnt="2"/>
      <dgm:spPr/>
    </dgm:pt>
    <dgm:pt modelId="{476236E6-BE2C-4920-AF3D-CB98FBCBD28D}" type="pres">
      <dgm:prSet presAssocID="{89F90651-26D7-490B-A545-B94560C86532}" presName="root2" presStyleCnt="0"/>
      <dgm:spPr/>
    </dgm:pt>
    <dgm:pt modelId="{E9D2B941-5B4A-41A2-B6E7-778E42BF3879}" type="pres">
      <dgm:prSet presAssocID="{89F90651-26D7-490B-A545-B94560C86532}" presName="LevelTwoTextNode" presStyleLbl="node3" presStyleIdx="0" presStyleCnt="2" custScaleX="68537" custScaleY="78072">
        <dgm:presLayoutVars>
          <dgm:chPref val="3"/>
        </dgm:presLayoutVars>
      </dgm:prSet>
      <dgm:spPr/>
    </dgm:pt>
    <dgm:pt modelId="{483627FB-2CE5-4E9C-AC14-8903D55D7FDB}" type="pres">
      <dgm:prSet presAssocID="{89F90651-26D7-490B-A545-B94560C86532}" presName="level3hierChild" presStyleCnt="0"/>
      <dgm:spPr/>
    </dgm:pt>
    <dgm:pt modelId="{5E14853B-225E-4EF0-B2EC-7D1E36C95143}" type="pres">
      <dgm:prSet presAssocID="{0BF9B13B-C5A5-45BC-8303-79670BF07237}" presName="conn2-1" presStyleLbl="parChTrans1D3" presStyleIdx="1" presStyleCnt="2"/>
      <dgm:spPr/>
    </dgm:pt>
    <dgm:pt modelId="{B1F3204A-1E31-48A7-BDE7-E197A9F3A775}" type="pres">
      <dgm:prSet presAssocID="{0BF9B13B-C5A5-45BC-8303-79670BF07237}" presName="connTx" presStyleLbl="parChTrans1D3" presStyleIdx="1" presStyleCnt="2"/>
      <dgm:spPr/>
    </dgm:pt>
    <dgm:pt modelId="{98B42603-473A-4873-884B-93F7FC51DA37}" type="pres">
      <dgm:prSet presAssocID="{ED597E7B-B1A0-44CA-AFE1-3B55F940573D}" presName="root2" presStyleCnt="0"/>
      <dgm:spPr/>
    </dgm:pt>
    <dgm:pt modelId="{053D2479-886F-4081-ADCA-BB1DEAEE162F}" type="pres">
      <dgm:prSet presAssocID="{ED597E7B-B1A0-44CA-AFE1-3B55F940573D}" presName="LevelTwoTextNode" presStyleLbl="node3" presStyleIdx="1" presStyleCnt="2" custScaleX="67099" custScaleY="78706" custLinFactNeighborX="2483" custLinFactNeighborY="3123">
        <dgm:presLayoutVars>
          <dgm:chPref val="3"/>
        </dgm:presLayoutVars>
      </dgm:prSet>
      <dgm:spPr/>
    </dgm:pt>
    <dgm:pt modelId="{D771D601-1604-4270-B3A9-951683E5245D}" type="pres">
      <dgm:prSet presAssocID="{ED597E7B-B1A0-44CA-AFE1-3B55F940573D}" presName="level3hierChild" presStyleCnt="0"/>
      <dgm:spPr/>
    </dgm:pt>
    <dgm:pt modelId="{69BF68D4-844A-4DCB-B6E3-FEB3003F59AA}" type="pres">
      <dgm:prSet presAssocID="{9EB93DF7-12DC-4D77-82E7-EAEABB4B560E}" presName="conn2-1" presStyleLbl="parChTrans1D2" presStyleIdx="1" presStyleCnt="2"/>
      <dgm:spPr/>
    </dgm:pt>
    <dgm:pt modelId="{2E917F8F-48F3-4369-A9CD-799381AFD413}" type="pres">
      <dgm:prSet presAssocID="{9EB93DF7-12DC-4D77-82E7-EAEABB4B560E}" presName="connTx" presStyleLbl="parChTrans1D2" presStyleIdx="1" presStyleCnt="2"/>
      <dgm:spPr/>
    </dgm:pt>
    <dgm:pt modelId="{4C1613A7-3127-495E-BAEF-57BE57BEE3A2}" type="pres">
      <dgm:prSet presAssocID="{D78F065E-1789-450B-9B36-707D6BD0B204}" presName="root2" presStyleCnt="0"/>
      <dgm:spPr/>
    </dgm:pt>
    <dgm:pt modelId="{7D03CA58-4DD0-4F23-B013-4068E510945F}" type="pres">
      <dgm:prSet presAssocID="{D78F065E-1789-450B-9B36-707D6BD0B204}" presName="LevelTwoTextNode" presStyleLbl="node2" presStyleIdx="1" presStyleCnt="2" custScaleX="87849" custScaleY="71349">
        <dgm:presLayoutVars>
          <dgm:chPref val="3"/>
        </dgm:presLayoutVars>
      </dgm:prSet>
      <dgm:spPr/>
    </dgm:pt>
    <dgm:pt modelId="{2D7A4C4A-BA0C-46C1-A2B8-7259A07C3825}" type="pres">
      <dgm:prSet presAssocID="{D78F065E-1789-450B-9B36-707D6BD0B204}" presName="level3hierChild" presStyleCnt="0"/>
      <dgm:spPr/>
    </dgm:pt>
  </dgm:ptLst>
  <dgm:cxnLst>
    <dgm:cxn modelId="{281D552F-B505-424A-A11D-84F39FD5B03A}" type="presOf" srcId="{A4A9523D-4C7C-4B16-B46B-D28B468B5162}" destId="{A64B765A-1800-46B9-AE68-EA4F6ACC9391}" srcOrd="0" destOrd="0" presId="urn:microsoft.com/office/officeart/2005/8/layout/hierarchy2"/>
    <dgm:cxn modelId="{B0A3AED6-A8E9-4E5E-A52D-450027D0CAC9}" type="presOf" srcId="{0BF9B13B-C5A5-45BC-8303-79670BF07237}" destId="{5E14853B-225E-4EF0-B2EC-7D1E36C95143}" srcOrd="0" destOrd="0" presId="urn:microsoft.com/office/officeart/2005/8/layout/hierarchy2"/>
    <dgm:cxn modelId="{0B5B834C-4DFB-4995-8ACA-9CF7B60DFC64}" type="presOf" srcId="{89F90651-26D7-490B-A545-B94560C86532}" destId="{E9D2B941-5B4A-41A2-B6E7-778E42BF3879}" srcOrd="0" destOrd="0" presId="urn:microsoft.com/office/officeart/2005/8/layout/hierarchy2"/>
    <dgm:cxn modelId="{446B4066-638B-4866-8E9D-AE4A444EC819}" type="presOf" srcId="{600D78D0-B357-4B16-B4F5-E7F44C61EB1B}" destId="{08EA74F0-00F7-4C52-99CF-BD4A75EB9A41}" srcOrd="0" destOrd="0" presId="urn:microsoft.com/office/officeart/2005/8/layout/hierarchy2"/>
    <dgm:cxn modelId="{F9AFB612-8E1C-4077-B72B-165A10EA46D8}" srcId="{185A989F-B4E9-4B76-8BC6-C321DE763398}" destId="{9D414004-3A0C-444E-B3D1-E8D1C0B5F611}" srcOrd="0" destOrd="0" parTransId="{B49A0CCD-9203-4C6F-A4EC-F19A06A3DBD4}" sibTransId="{EBD7E338-C734-4FD7-ADA0-47D48F8EF26A}"/>
    <dgm:cxn modelId="{2492430B-EAD3-42DA-9876-FFD88AEE0AEA}" srcId="{9D414004-3A0C-444E-B3D1-E8D1C0B5F611}" destId="{D78F065E-1789-450B-9B36-707D6BD0B204}" srcOrd="1" destOrd="0" parTransId="{9EB93DF7-12DC-4D77-82E7-EAEABB4B560E}" sibTransId="{2D4537D4-2119-4728-A91A-C4BC7C5D8763}"/>
    <dgm:cxn modelId="{5D5E8A3D-79DB-448C-8808-977F9460EA27}" srcId="{600D78D0-B357-4B16-B4F5-E7F44C61EB1B}" destId="{ED597E7B-B1A0-44CA-AFE1-3B55F940573D}" srcOrd="1" destOrd="0" parTransId="{0BF9B13B-C5A5-45BC-8303-79670BF07237}" sibTransId="{16D255AC-5069-4544-A255-01FB5670A647}"/>
    <dgm:cxn modelId="{F740C3C8-D762-4F24-8119-E3EBD1B9393E}" type="presOf" srcId="{9D414004-3A0C-444E-B3D1-E8D1C0B5F611}" destId="{C50B1D27-1C1D-4227-A8A3-EF453AAB78A1}" srcOrd="0" destOrd="0" presId="urn:microsoft.com/office/officeart/2005/8/layout/hierarchy2"/>
    <dgm:cxn modelId="{5D61E224-A1E3-4639-A03D-CF83723BB9D4}" type="presOf" srcId="{6811483B-8263-4241-A940-423E1A757744}" destId="{F7EF6923-010E-46B8-ADBE-413200782B1C}" srcOrd="1" destOrd="0" presId="urn:microsoft.com/office/officeart/2005/8/layout/hierarchy2"/>
    <dgm:cxn modelId="{E20B3AE6-7B28-40C6-915E-54562F4F96A6}" type="presOf" srcId="{9EB93DF7-12DC-4D77-82E7-EAEABB4B560E}" destId="{2E917F8F-48F3-4369-A9CD-799381AFD413}" srcOrd="1" destOrd="0" presId="urn:microsoft.com/office/officeart/2005/8/layout/hierarchy2"/>
    <dgm:cxn modelId="{40A1670C-75E8-4362-A1DF-18FE6349A542}" srcId="{600D78D0-B357-4B16-B4F5-E7F44C61EB1B}" destId="{89F90651-26D7-490B-A545-B94560C86532}" srcOrd="0" destOrd="0" parTransId="{6811483B-8263-4241-A940-423E1A757744}" sibTransId="{72B0957D-D0E6-4565-BBDB-66BF76577AD9}"/>
    <dgm:cxn modelId="{7636DC7B-56D8-46B0-9A76-56D0E80A9999}" type="presOf" srcId="{0BF9B13B-C5A5-45BC-8303-79670BF07237}" destId="{B1F3204A-1E31-48A7-BDE7-E197A9F3A775}" srcOrd="1" destOrd="0" presId="urn:microsoft.com/office/officeart/2005/8/layout/hierarchy2"/>
    <dgm:cxn modelId="{16D16533-20CC-4DF3-B391-D9B601B51D24}" srcId="{9D414004-3A0C-444E-B3D1-E8D1C0B5F611}" destId="{600D78D0-B357-4B16-B4F5-E7F44C61EB1B}" srcOrd="0" destOrd="0" parTransId="{A4A9523D-4C7C-4B16-B46B-D28B468B5162}" sibTransId="{0FAC2D7D-249E-4C44-8EC1-0F5254A4EB89}"/>
    <dgm:cxn modelId="{E5564869-0582-487D-ACBB-9125EDAB107D}" type="presOf" srcId="{ED597E7B-B1A0-44CA-AFE1-3B55F940573D}" destId="{053D2479-886F-4081-ADCA-BB1DEAEE162F}" srcOrd="0" destOrd="0" presId="urn:microsoft.com/office/officeart/2005/8/layout/hierarchy2"/>
    <dgm:cxn modelId="{9AFBDA60-3D65-4C1C-A130-79B8BF550A43}" type="presOf" srcId="{9EB93DF7-12DC-4D77-82E7-EAEABB4B560E}" destId="{69BF68D4-844A-4DCB-B6E3-FEB3003F59AA}" srcOrd="0" destOrd="0" presId="urn:microsoft.com/office/officeart/2005/8/layout/hierarchy2"/>
    <dgm:cxn modelId="{A12DDD72-A926-4B95-968E-1981D726677F}" type="presOf" srcId="{185A989F-B4E9-4B76-8BC6-C321DE763398}" destId="{1BCDBC13-0649-45E6-A02D-AAC565A4A942}" srcOrd="0" destOrd="0" presId="urn:microsoft.com/office/officeart/2005/8/layout/hierarchy2"/>
    <dgm:cxn modelId="{A1BAD188-D9CE-4CC6-8DE3-E37B20F31621}" type="presOf" srcId="{A4A9523D-4C7C-4B16-B46B-D28B468B5162}" destId="{A3B1B89A-3AE9-4F8B-A1D1-FA4CC466072E}" srcOrd="1" destOrd="0" presId="urn:microsoft.com/office/officeart/2005/8/layout/hierarchy2"/>
    <dgm:cxn modelId="{3C553438-82FA-42B7-9E42-F4A03C4814A6}" type="presOf" srcId="{D78F065E-1789-450B-9B36-707D6BD0B204}" destId="{7D03CA58-4DD0-4F23-B013-4068E510945F}" srcOrd="0" destOrd="0" presId="urn:microsoft.com/office/officeart/2005/8/layout/hierarchy2"/>
    <dgm:cxn modelId="{C81FDF0B-BE31-4AA4-953F-CF975720A94A}" type="presOf" srcId="{6811483B-8263-4241-A940-423E1A757744}" destId="{948B1B42-93EB-4C37-9953-55D13EF4B76C}" srcOrd="0" destOrd="0" presId="urn:microsoft.com/office/officeart/2005/8/layout/hierarchy2"/>
    <dgm:cxn modelId="{2B0B6443-3D88-42E9-872F-4BE217F76539}" type="presParOf" srcId="{1BCDBC13-0649-45E6-A02D-AAC565A4A942}" destId="{805CBACB-A8DB-4465-84B9-6E0B3E278272}" srcOrd="0" destOrd="0" presId="urn:microsoft.com/office/officeart/2005/8/layout/hierarchy2"/>
    <dgm:cxn modelId="{E1E2F3D7-E482-4D03-B8FC-10404846BF73}" type="presParOf" srcId="{805CBACB-A8DB-4465-84B9-6E0B3E278272}" destId="{C50B1D27-1C1D-4227-A8A3-EF453AAB78A1}" srcOrd="0" destOrd="0" presId="urn:microsoft.com/office/officeart/2005/8/layout/hierarchy2"/>
    <dgm:cxn modelId="{D011B266-0D36-4541-B6C6-85B98D37631F}" type="presParOf" srcId="{805CBACB-A8DB-4465-84B9-6E0B3E278272}" destId="{D2579056-5D15-44C2-A574-2E6608246D85}" srcOrd="1" destOrd="0" presId="urn:microsoft.com/office/officeart/2005/8/layout/hierarchy2"/>
    <dgm:cxn modelId="{4E368621-7668-4CFD-A251-3933D0AAC1F6}" type="presParOf" srcId="{D2579056-5D15-44C2-A574-2E6608246D85}" destId="{A64B765A-1800-46B9-AE68-EA4F6ACC9391}" srcOrd="0" destOrd="0" presId="urn:microsoft.com/office/officeart/2005/8/layout/hierarchy2"/>
    <dgm:cxn modelId="{6B7D27F7-6FE1-4558-BE85-F7B21F35E6DF}" type="presParOf" srcId="{A64B765A-1800-46B9-AE68-EA4F6ACC9391}" destId="{A3B1B89A-3AE9-4F8B-A1D1-FA4CC466072E}" srcOrd="0" destOrd="0" presId="urn:microsoft.com/office/officeart/2005/8/layout/hierarchy2"/>
    <dgm:cxn modelId="{4E4D0324-0ADD-429E-92D4-E1629862C1EE}" type="presParOf" srcId="{D2579056-5D15-44C2-A574-2E6608246D85}" destId="{43401504-02D2-4AC1-A1E2-BD711E0E0B75}" srcOrd="1" destOrd="0" presId="urn:microsoft.com/office/officeart/2005/8/layout/hierarchy2"/>
    <dgm:cxn modelId="{9AEE6C29-CAD2-4492-B130-F957E1D38E0E}" type="presParOf" srcId="{43401504-02D2-4AC1-A1E2-BD711E0E0B75}" destId="{08EA74F0-00F7-4C52-99CF-BD4A75EB9A41}" srcOrd="0" destOrd="0" presId="urn:microsoft.com/office/officeart/2005/8/layout/hierarchy2"/>
    <dgm:cxn modelId="{3B347832-3306-4D22-9EA2-DBF387027AE4}" type="presParOf" srcId="{43401504-02D2-4AC1-A1E2-BD711E0E0B75}" destId="{A3028B4B-FAAC-4E37-B36A-B17A20A68627}" srcOrd="1" destOrd="0" presId="urn:microsoft.com/office/officeart/2005/8/layout/hierarchy2"/>
    <dgm:cxn modelId="{3DF53CF2-35CE-48C7-BB95-7726C47CF0C5}" type="presParOf" srcId="{A3028B4B-FAAC-4E37-B36A-B17A20A68627}" destId="{948B1B42-93EB-4C37-9953-55D13EF4B76C}" srcOrd="0" destOrd="0" presId="urn:microsoft.com/office/officeart/2005/8/layout/hierarchy2"/>
    <dgm:cxn modelId="{89E6B87C-B857-4E90-90EA-4BAE6C2D093B}" type="presParOf" srcId="{948B1B42-93EB-4C37-9953-55D13EF4B76C}" destId="{F7EF6923-010E-46B8-ADBE-413200782B1C}" srcOrd="0" destOrd="0" presId="urn:microsoft.com/office/officeart/2005/8/layout/hierarchy2"/>
    <dgm:cxn modelId="{B30E52B6-4676-43E6-A662-283EF4F25B06}" type="presParOf" srcId="{A3028B4B-FAAC-4E37-B36A-B17A20A68627}" destId="{476236E6-BE2C-4920-AF3D-CB98FBCBD28D}" srcOrd="1" destOrd="0" presId="urn:microsoft.com/office/officeart/2005/8/layout/hierarchy2"/>
    <dgm:cxn modelId="{725FA774-525A-46B7-9F88-9C20B543028D}" type="presParOf" srcId="{476236E6-BE2C-4920-AF3D-CB98FBCBD28D}" destId="{E9D2B941-5B4A-41A2-B6E7-778E42BF3879}" srcOrd="0" destOrd="0" presId="urn:microsoft.com/office/officeart/2005/8/layout/hierarchy2"/>
    <dgm:cxn modelId="{917ACC6F-0D79-416F-9B86-48A6C7CC750A}" type="presParOf" srcId="{476236E6-BE2C-4920-AF3D-CB98FBCBD28D}" destId="{483627FB-2CE5-4E9C-AC14-8903D55D7FDB}" srcOrd="1" destOrd="0" presId="urn:microsoft.com/office/officeart/2005/8/layout/hierarchy2"/>
    <dgm:cxn modelId="{37BA6DD1-DF91-4352-9BC4-D449CC25614E}" type="presParOf" srcId="{A3028B4B-FAAC-4E37-B36A-B17A20A68627}" destId="{5E14853B-225E-4EF0-B2EC-7D1E36C95143}" srcOrd="2" destOrd="0" presId="urn:microsoft.com/office/officeart/2005/8/layout/hierarchy2"/>
    <dgm:cxn modelId="{E7D1D325-B717-44F0-B316-08A85CD1AEFF}" type="presParOf" srcId="{5E14853B-225E-4EF0-B2EC-7D1E36C95143}" destId="{B1F3204A-1E31-48A7-BDE7-E197A9F3A775}" srcOrd="0" destOrd="0" presId="urn:microsoft.com/office/officeart/2005/8/layout/hierarchy2"/>
    <dgm:cxn modelId="{EEDE8D0E-6A44-48FD-8FD7-E5EAC599F924}" type="presParOf" srcId="{A3028B4B-FAAC-4E37-B36A-B17A20A68627}" destId="{98B42603-473A-4873-884B-93F7FC51DA37}" srcOrd="3" destOrd="0" presId="urn:microsoft.com/office/officeart/2005/8/layout/hierarchy2"/>
    <dgm:cxn modelId="{02C4C86F-5935-4B0B-B086-EF7D448A87C2}" type="presParOf" srcId="{98B42603-473A-4873-884B-93F7FC51DA37}" destId="{053D2479-886F-4081-ADCA-BB1DEAEE162F}" srcOrd="0" destOrd="0" presId="urn:microsoft.com/office/officeart/2005/8/layout/hierarchy2"/>
    <dgm:cxn modelId="{57DB455B-427C-4260-BA4D-36E763DD8247}" type="presParOf" srcId="{98B42603-473A-4873-884B-93F7FC51DA37}" destId="{D771D601-1604-4270-B3A9-951683E5245D}" srcOrd="1" destOrd="0" presId="urn:microsoft.com/office/officeart/2005/8/layout/hierarchy2"/>
    <dgm:cxn modelId="{6F54AE6D-82F6-475E-A142-5EBCC6D0D3DF}" type="presParOf" srcId="{D2579056-5D15-44C2-A574-2E6608246D85}" destId="{69BF68D4-844A-4DCB-B6E3-FEB3003F59AA}" srcOrd="2" destOrd="0" presId="urn:microsoft.com/office/officeart/2005/8/layout/hierarchy2"/>
    <dgm:cxn modelId="{EBF3A508-4C9E-42AA-AE4A-5F30069B0BCD}" type="presParOf" srcId="{69BF68D4-844A-4DCB-B6E3-FEB3003F59AA}" destId="{2E917F8F-48F3-4369-A9CD-799381AFD413}" srcOrd="0" destOrd="0" presId="urn:microsoft.com/office/officeart/2005/8/layout/hierarchy2"/>
    <dgm:cxn modelId="{4DB102C0-74DA-4FB5-8599-952AB04B7442}" type="presParOf" srcId="{D2579056-5D15-44C2-A574-2E6608246D85}" destId="{4C1613A7-3127-495E-BAEF-57BE57BEE3A2}" srcOrd="3" destOrd="0" presId="urn:microsoft.com/office/officeart/2005/8/layout/hierarchy2"/>
    <dgm:cxn modelId="{6AA0FDAD-E91D-4476-A689-D5B7C1D317CD}" type="presParOf" srcId="{4C1613A7-3127-495E-BAEF-57BE57BEE3A2}" destId="{7D03CA58-4DD0-4F23-B013-4068E510945F}" srcOrd="0" destOrd="0" presId="urn:microsoft.com/office/officeart/2005/8/layout/hierarchy2"/>
    <dgm:cxn modelId="{0F92FD1D-CCA3-4892-939D-0A217B837783}" type="presParOf" srcId="{4C1613A7-3127-495E-BAEF-57BE57BEE3A2}" destId="{2D7A4C4A-BA0C-46C1-A2B8-7259A07C3825}" srcOrd="1" destOrd="0" presId="urn:microsoft.com/office/officeart/2005/8/layout/hierarchy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1CF6A-A831-4D17-AA51-B5D8B18C7AC6}">
      <dsp:nvSpPr>
        <dsp:cNvPr id="0" name=""/>
        <dsp:cNvSpPr/>
      </dsp:nvSpPr>
      <dsp:spPr>
        <a:xfrm rot="1742363">
          <a:off x="1888741" y="2632089"/>
          <a:ext cx="785673" cy="67324"/>
        </a:xfrm>
        <a:custGeom>
          <a:avLst/>
          <a:gdLst/>
          <a:ahLst/>
          <a:cxnLst/>
          <a:rect l="0" t="0" r="0" b="0"/>
          <a:pathLst>
            <a:path>
              <a:moveTo>
                <a:pt x="0" y="33662"/>
              </a:moveTo>
              <a:lnTo>
                <a:pt x="785673" y="336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3EDD0A-0D03-4334-A5F2-CE0546342AF0}">
      <dsp:nvSpPr>
        <dsp:cNvPr id="0" name=""/>
        <dsp:cNvSpPr/>
      </dsp:nvSpPr>
      <dsp:spPr>
        <a:xfrm rot="19857637">
          <a:off x="1888741" y="1364585"/>
          <a:ext cx="785673" cy="67324"/>
        </a:xfrm>
        <a:custGeom>
          <a:avLst/>
          <a:gdLst/>
          <a:ahLst/>
          <a:cxnLst/>
          <a:rect l="0" t="0" r="0" b="0"/>
          <a:pathLst>
            <a:path>
              <a:moveTo>
                <a:pt x="0" y="33662"/>
              </a:moveTo>
              <a:lnTo>
                <a:pt x="785673" y="336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722CF6-4670-4897-AED0-41804F4E980B}">
      <dsp:nvSpPr>
        <dsp:cNvPr id="0" name=""/>
        <dsp:cNvSpPr/>
      </dsp:nvSpPr>
      <dsp:spPr>
        <a:xfrm>
          <a:off x="86" y="891976"/>
          <a:ext cx="2280046" cy="228004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9000" r="-2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8EC2C6-9049-4DBB-967E-2FF10CAEA734}">
      <dsp:nvSpPr>
        <dsp:cNvPr id="0" name=""/>
        <dsp:cNvSpPr/>
      </dsp:nvSpPr>
      <dsp:spPr>
        <a:xfrm>
          <a:off x="2539040" y="191519"/>
          <a:ext cx="1368028" cy="13680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Aposentados</a:t>
          </a:r>
        </a:p>
      </dsp:txBody>
      <dsp:txXfrm>
        <a:off x="2739383" y="391862"/>
        <a:ext cx="967342" cy="967342"/>
      </dsp:txXfrm>
    </dsp:sp>
    <dsp:sp modelId="{0E039A4C-94BE-4A56-B18D-DA32D21E2D29}">
      <dsp:nvSpPr>
        <dsp:cNvPr id="0" name=""/>
        <dsp:cNvSpPr/>
      </dsp:nvSpPr>
      <dsp:spPr>
        <a:xfrm>
          <a:off x="4043871" y="191519"/>
          <a:ext cx="2052042" cy="1368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578100">
            <a:lnSpc>
              <a:spcPct val="90000"/>
            </a:lnSpc>
            <a:spcBef>
              <a:spcPct val="0"/>
            </a:spcBef>
            <a:spcAft>
              <a:spcPct val="15000"/>
            </a:spcAft>
            <a:buChar char="•"/>
          </a:pPr>
          <a:r>
            <a:rPr lang="pt-BR" sz="5800" kern="1200" dirty="0"/>
            <a:t>1.488</a:t>
          </a:r>
        </a:p>
      </dsp:txBody>
      <dsp:txXfrm>
        <a:off x="4043871" y="191519"/>
        <a:ext cx="2052042" cy="1368028"/>
      </dsp:txXfrm>
    </dsp:sp>
    <dsp:sp modelId="{D50821C7-37B7-4646-873F-B9FCFAACA3D7}">
      <dsp:nvSpPr>
        <dsp:cNvPr id="0" name=""/>
        <dsp:cNvSpPr/>
      </dsp:nvSpPr>
      <dsp:spPr>
        <a:xfrm>
          <a:off x="2539040" y="2504452"/>
          <a:ext cx="1368028" cy="13680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Pensionistas</a:t>
          </a:r>
        </a:p>
      </dsp:txBody>
      <dsp:txXfrm>
        <a:off x="2739383" y="2704795"/>
        <a:ext cx="967342" cy="967342"/>
      </dsp:txXfrm>
    </dsp:sp>
    <dsp:sp modelId="{AF162D70-BF15-4888-BC96-9EC6F0F6913D}">
      <dsp:nvSpPr>
        <dsp:cNvPr id="0" name=""/>
        <dsp:cNvSpPr/>
      </dsp:nvSpPr>
      <dsp:spPr>
        <a:xfrm>
          <a:off x="4043871" y="2504452"/>
          <a:ext cx="2052042" cy="13680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578100">
            <a:lnSpc>
              <a:spcPct val="90000"/>
            </a:lnSpc>
            <a:spcBef>
              <a:spcPct val="0"/>
            </a:spcBef>
            <a:spcAft>
              <a:spcPct val="15000"/>
            </a:spcAft>
            <a:buChar char="•"/>
          </a:pPr>
          <a:r>
            <a:rPr lang="pt-BR" sz="5800" kern="1200" dirty="0"/>
            <a:t>408</a:t>
          </a:r>
        </a:p>
      </dsp:txBody>
      <dsp:txXfrm>
        <a:off x="4043871" y="2504452"/>
        <a:ext cx="2052042" cy="13680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B1D27-1C1D-4227-A8A3-EF453AAB78A1}">
      <dsp:nvSpPr>
        <dsp:cNvPr id="0" name=""/>
        <dsp:cNvSpPr/>
      </dsp:nvSpPr>
      <dsp:spPr>
        <a:xfrm>
          <a:off x="7892" y="1024842"/>
          <a:ext cx="2355532" cy="11777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1.488 </a:t>
          </a:r>
        </a:p>
        <a:p>
          <a:pPr marL="0" lvl="0" indent="0" algn="ctr" defTabSz="800100">
            <a:lnSpc>
              <a:spcPct val="90000"/>
            </a:lnSpc>
            <a:spcBef>
              <a:spcPct val="0"/>
            </a:spcBef>
            <a:spcAft>
              <a:spcPct val="35000"/>
            </a:spcAft>
            <a:buNone/>
          </a:pPr>
          <a:r>
            <a:rPr lang="pt-BR" sz="1800" kern="1200" dirty="0"/>
            <a:t>Aposentados </a:t>
          </a:r>
        </a:p>
      </dsp:txBody>
      <dsp:txXfrm>
        <a:off x="42388" y="1059338"/>
        <a:ext cx="2286540" cy="1108774"/>
      </dsp:txXfrm>
    </dsp:sp>
    <dsp:sp modelId="{A64B765A-1800-46B9-AE68-EA4F6ACC9391}">
      <dsp:nvSpPr>
        <dsp:cNvPr id="0" name=""/>
        <dsp:cNvSpPr/>
      </dsp:nvSpPr>
      <dsp:spPr>
        <a:xfrm rot="19768807">
          <a:off x="2287656" y="1296451"/>
          <a:ext cx="1093748" cy="79101"/>
        </a:xfrm>
        <a:custGeom>
          <a:avLst/>
          <a:gdLst/>
          <a:ahLst/>
          <a:cxnLst/>
          <a:rect l="0" t="0" r="0" b="0"/>
          <a:pathLst>
            <a:path>
              <a:moveTo>
                <a:pt x="0" y="39550"/>
              </a:moveTo>
              <a:lnTo>
                <a:pt x="1093748" y="3955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807187" y="1308658"/>
        <a:ext cx="54687" cy="54687"/>
      </dsp:txXfrm>
    </dsp:sp>
    <dsp:sp modelId="{08EA74F0-00F7-4C52-99CF-BD4A75EB9A41}">
      <dsp:nvSpPr>
        <dsp:cNvPr id="0" name=""/>
        <dsp:cNvSpPr/>
      </dsp:nvSpPr>
      <dsp:spPr>
        <a:xfrm>
          <a:off x="3305637" y="548176"/>
          <a:ext cx="1955609" cy="102020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1.436 </a:t>
          </a:r>
        </a:p>
        <a:p>
          <a:pPr marL="0" lvl="0" indent="0" algn="ctr" defTabSz="800100">
            <a:lnSpc>
              <a:spcPct val="90000"/>
            </a:lnSpc>
            <a:spcBef>
              <a:spcPct val="0"/>
            </a:spcBef>
            <a:spcAft>
              <a:spcPct val="35000"/>
            </a:spcAft>
            <a:buNone/>
          </a:pPr>
          <a:r>
            <a:rPr lang="pt-BR" sz="1800" kern="1200" dirty="0"/>
            <a:t>paridade com ativos</a:t>
          </a:r>
        </a:p>
      </dsp:txBody>
      <dsp:txXfrm>
        <a:off x="3335518" y="578057"/>
        <a:ext cx="1895847" cy="960442"/>
      </dsp:txXfrm>
    </dsp:sp>
    <dsp:sp modelId="{948B1B42-93EB-4C37-9953-55D13EF4B76C}">
      <dsp:nvSpPr>
        <dsp:cNvPr id="0" name=""/>
        <dsp:cNvSpPr/>
      </dsp:nvSpPr>
      <dsp:spPr>
        <a:xfrm rot="19923402">
          <a:off x="5199718" y="771426"/>
          <a:ext cx="1055495" cy="79101"/>
        </a:xfrm>
        <a:custGeom>
          <a:avLst/>
          <a:gdLst/>
          <a:ahLst/>
          <a:cxnLst/>
          <a:rect l="0" t="0" r="0" b="0"/>
          <a:pathLst>
            <a:path>
              <a:moveTo>
                <a:pt x="0" y="39550"/>
              </a:moveTo>
              <a:lnTo>
                <a:pt x="1055495" y="3955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01078" y="784590"/>
        <a:ext cx="52774" cy="52774"/>
      </dsp:txXfrm>
    </dsp:sp>
    <dsp:sp modelId="{E9D2B941-5B4A-41A2-B6E7-778E42BF3879}">
      <dsp:nvSpPr>
        <dsp:cNvPr id="0" name=""/>
        <dsp:cNvSpPr/>
      </dsp:nvSpPr>
      <dsp:spPr>
        <a:xfrm>
          <a:off x="6193684" y="62206"/>
          <a:ext cx="1709527" cy="100293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812 &gt;=60 meses GD</a:t>
          </a:r>
        </a:p>
      </dsp:txBody>
      <dsp:txXfrm>
        <a:off x="6223059" y="91581"/>
        <a:ext cx="1650777" cy="944188"/>
      </dsp:txXfrm>
    </dsp:sp>
    <dsp:sp modelId="{5E14853B-225E-4EF0-B2EC-7D1E36C95143}">
      <dsp:nvSpPr>
        <dsp:cNvPr id="0" name=""/>
        <dsp:cNvSpPr/>
      </dsp:nvSpPr>
      <dsp:spPr>
        <a:xfrm rot="1922732">
          <a:off x="5176558" y="1313629"/>
          <a:ext cx="1111589" cy="79101"/>
        </a:xfrm>
        <a:custGeom>
          <a:avLst/>
          <a:gdLst/>
          <a:ahLst/>
          <a:cxnLst/>
          <a:rect l="0" t="0" r="0" b="0"/>
          <a:pathLst>
            <a:path>
              <a:moveTo>
                <a:pt x="0" y="39550"/>
              </a:moveTo>
              <a:lnTo>
                <a:pt x="1111589" y="3955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704563" y="1325390"/>
        <a:ext cx="55579" cy="55579"/>
      </dsp:txXfrm>
    </dsp:sp>
    <dsp:sp modelId="{053D2479-886F-4081-ADCA-BB1DEAEE162F}">
      <dsp:nvSpPr>
        <dsp:cNvPr id="0" name=""/>
        <dsp:cNvSpPr/>
      </dsp:nvSpPr>
      <dsp:spPr>
        <a:xfrm>
          <a:off x="6203460" y="1180401"/>
          <a:ext cx="1671273" cy="93535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624 &lt; 60 meses de GD </a:t>
          </a:r>
        </a:p>
      </dsp:txBody>
      <dsp:txXfrm>
        <a:off x="6230856" y="1207797"/>
        <a:ext cx="1616481" cy="880566"/>
      </dsp:txXfrm>
    </dsp:sp>
    <dsp:sp modelId="{69BF68D4-844A-4DCB-B6E3-FEB3003F59AA}">
      <dsp:nvSpPr>
        <dsp:cNvPr id="0" name=""/>
        <dsp:cNvSpPr/>
      </dsp:nvSpPr>
      <dsp:spPr>
        <a:xfrm rot="1945270">
          <a:off x="2276434" y="1873391"/>
          <a:ext cx="1116194" cy="79101"/>
        </a:xfrm>
        <a:custGeom>
          <a:avLst/>
          <a:gdLst/>
          <a:ahLst/>
          <a:cxnLst/>
          <a:rect l="0" t="0" r="0" b="0"/>
          <a:pathLst>
            <a:path>
              <a:moveTo>
                <a:pt x="0" y="39550"/>
              </a:moveTo>
              <a:lnTo>
                <a:pt x="1116194" y="3955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806626" y="1885037"/>
        <a:ext cx="55809" cy="55809"/>
      </dsp:txXfrm>
    </dsp:sp>
    <dsp:sp modelId="{7D03CA58-4DD0-4F23-B013-4068E510945F}">
      <dsp:nvSpPr>
        <dsp:cNvPr id="0" name=""/>
        <dsp:cNvSpPr/>
      </dsp:nvSpPr>
      <dsp:spPr>
        <a:xfrm>
          <a:off x="3305637" y="1745046"/>
          <a:ext cx="2002060" cy="93422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t-BR" sz="1800" kern="1200" dirty="0"/>
            <a:t>52 </a:t>
          </a:r>
        </a:p>
        <a:p>
          <a:pPr marL="0" lvl="0" indent="0" algn="ctr" defTabSz="800100">
            <a:lnSpc>
              <a:spcPct val="90000"/>
            </a:lnSpc>
            <a:spcBef>
              <a:spcPct val="0"/>
            </a:spcBef>
            <a:spcAft>
              <a:spcPct val="35000"/>
            </a:spcAft>
            <a:buNone/>
          </a:pPr>
          <a:r>
            <a:rPr lang="pt-BR" sz="1800" kern="1200" dirty="0"/>
            <a:t>sem paridade com ativos (média)</a:t>
          </a:r>
        </a:p>
      </dsp:txBody>
      <dsp:txXfrm>
        <a:off x="3333000" y="1772409"/>
        <a:ext cx="1947334" cy="8795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B1D27-1C1D-4227-A8A3-EF453AAB78A1}">
      <dsp:nvSpPr>
        <dsp:cNvPr id="0" name=""/>
        <dsp:cNvSpPr/>
      </dsp:nvSpPr>
      <dsp:spPr>
        <a:xfrm>
          <a:off x="26" y="1016754"/>
          <a:ext cx="2353837" cy="117691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408 </a:t>
          </a:r>
        </a:p>
        <a:p>
          <a:pPr marL="0" lvl="0" indent="0" algn="ctr" defTabSz="711200">
            <a:lnSpc>
              <a:spcPct val="90000"/>
            </a:lnSpc>
            <a:spcBef>
              <a:spcPct val="0"/>
            </a:spcBef>
            <a:spcAft>
              <a:spcPct val="35000"/>
            </a:spcAft>
            <a:buNone/>
          </a:pPr>
          <a:r>
            <a:rPr lang="pt-BR" sz="1600" kern="1200" dirty="0"/>
            <a:t>Pensionistas  </a:t>
          </a:r>
        </a:p>
      </dsp:txBody>
      <dsp:txXfrm>
        <a:off x="34497" y="1051225"/>
        <a:ext cx="2284895" cy="1107976"/>
      </dsp:txXfrm>
    </dsp:sp>
    <dsp:sp modelId="{A64B765A-1800-46B9-AE68-EA4F6ACC9391}">
      <dsp:nvSpPr>
        <dsp:cNvPr id="0" name=""/>
        <dsp:cNvSpPr/>
      </dsp:nvSpPr>
      <dsp:spPr>
        <a:xfrm rot="19898706">
          <a:off x="2289681" y="1311774"/>
          <a:ext cx="1069898" cy="78750"/>
        </a:xfrm>
        <a:custGeom>
          <a:avLst/>
          <a:gdLst/>
          <a:ahLst/>
          <a:cxnLst/>
          <a:rect l="0" t="0" r="0" b="0"/>
          <a:pathLst>
            <a:path>
              <a:moveTo>
                <a:pt x="0" y="39375"/>
              </a:moveTo>
              <a:lnTo>
                <a:pt x="1069898" y="3937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797883" y="1324401"/>
        <a:ext cx="53494" cy="53494"/>
      </dsp:txXfrm>
    </dsp:sp>
    <dsp:sp modelId="{08EA74F0-00F7-4C52-99CF-BD4A75EB9A41}">
      <dsp:nvSpPr>
        <dsp:cNvPr id="0" name=""/>
        <dsp:cNvSpPr/>
      </dsp:nvSpPr>
      <dsp:spPr>
        <a:xfrm>
          <a:off x="3295398" y="606568"/>
          <a:ext cx="2070670" cy="98103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302</a:t>
          </a:r>
        </a:p>
        <a:p>
          <a:pPr marL="0" lvl="0" indent="0" algn="ctr" defTabSz="711200">
            <a:lnSpc>
              <a:spcPct val="90000"/>
            </a:lnSpc>
            <a:spcBef>
              <a:spcPct val="0"/>
            </a:spcBef>
            <a:spcAft>
              <a:spcPct val="35000"/>
            </a:spcAft>
            <a:buNone/>
          </a:pPr>
          <a:r>
            <a:rPr lang="pt-BR" sz="1600" kern="1200" dirty="0"/>
            <a:t>paridade com ativos</a:t>
          </a:r>
        </a:p>
      </dsp:txBody>
      <dsp:txXfrm>
        <a:off x="3324131" y="635301"/>
        <a:ext cx="2013204" cy="923566"/>
      </dsp:txXfrm>
    </dsp:sp>
    <dsp:sp modelId="{948B1B42-93EB-4C37-9953-55D13EF4B76C}">
      <dsp:nvSpPr>
        <dsp:cNvPr id="0" name=""/>
        <dsp:cNvSpPr/>
      </dsp:nvSpPr>
      <dsp:spPr>
        <a:xfrm rot="19778646">
          <a:off x="5291274" y="781999"/>
          <a:ext cx="1091125" cy="78750"/>
        </a:xfrm>
        <a:custGeom>
          <a:avLst/>
          <a:gdLst/>
          <a:ahLst/>
          <a:cxnLst/>
          <a:rect l="0" t="0" r="0" b="0"/>
          <a:pathLst>
            <a:path>
              <a:moveTo>
                <a:pt x="0" y="39375"/>
              </a:moveTo>
              <a:lnTo>
                <a:pt x="1091125" y="3937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09558" y="794095"/>
        <a:ext cx="54556" cy="54556"/>
      </dsp:txXfrm>
    </dsp:sp>
    <dsp:sp modelId="{E9D2B941-5B4A-41A2-B6E7-778E42BF3879}">
      <dsp:nvSpPr>
        <dsp:cNvPr id="0" name=""/>
        <dsp:cNvSpPr/>
      </dsp:nvSpPr>
      <dsp:spPr>
        <a:xfrm>
          <a:off x="6307604" y="86241"/>
          <a:ext cx="1613249" cy="918844"/>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45 &gt;=60 meses GD</a:t>
          </a:r>
        </a:p>
      </dsp:txBody>
      <dsp:txXfrm>
        <a:off x="6334516" y="113153"/>
        <a:ext cx="1559425" cy="865020"/>
      </dsp:txXfrm>
    </dsp:sp>
    <dsp:sp modelId="{5E14853B-225E-4EF0-B2EC-7D1E36C95143}">
      <dsp:nvSpPr>
        <dsp:cNvPr id="0" name=""/>
        <dsp:cNvSpPr/>
      </dsp:nvSpPr>
      <dsp:spPr>
        <a:xfrm rot="1855753">
          <a:off x="5285223" y="1349933"/>
          <a:ext cx="1137101" cy="78750"/>
        </a:xfrm>
        <a:custGeom>
          <a:avLst/>
          <a:gdLst/>
          <a:ahLst/>
          <a:cxnLst/>
          <a:rect l="0" t="0" r="0" b="0"/>
          <a:pathLst>
            <a:path>
              <a:moveTo>
                <a:pt x="0" y="39375"/>
              </a:moveTo>
              <a:lnTo>
                <a:pt x="1137101" y="3937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825346" y="1360880"/>
        <a:ext cx="56855" cy="56855"/>
      </dsp:txXfrm>
    </dsp:sp>
    <dsp:sp modelId="{053D2479-886F-4081-ADCA-BB1DEAEE162F}">
      <dsp:nvSpPr>
        <dsp:cNvPr id="0" name=""/>
        <dsp:cNvSpPr/>
      </dsp:nvSpPr>
      <dsp:spPr>
        <a:xfrm>
          <a:off x="6341478" y="1218378"/>
          <a:ext cx="1579401" cy="926305"/>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a:t>257 &lt; </a:t>
          </a:r>
          <a:r>
            <a:rPr lang="pt-BR" sz="1600" kern="1200" dirty="0"/>
            <a:t>60 meses de GD </a:t>
          </a:r>
        </a:p>
      </dsp:txBody>
      <dsp:txXfrm>
        <a:off x="6368609" y="1245509"/>
        <a:ext cx="1525139" cy="872043"/>
      </dsp:txXfrm>
    </dsp:sp>
    <dsp:sp modelId="{69BF68D4-844A-4DCB-B6E3-FEB3003F59AA}">
      <dsp:nvSpPr>
        <dsp:cNvPr id="0" name=""/>
        <dsp:cNvSpPr/>
      </dsp:nvSpPr>
      <dsp:spPr>
        <a:xfrm rot="1894805">
          <a:off x="2272028" y="1855231"/>
          <a:ext cx="1105206" cy="78750"/>
        </a:xfrm>
        <a:custGeom>
          <a:avLst/>
          <a:gdLst/>
          <a:ahLst/>
          <a:cxnLst/>
          <a:rect l="0" t="0" r="0" b="0"/>
          <a:pathLst>
            <a:path>
              <a:moveTo>
                <a:pt x="0" y="39375"/>
              </a:moveTo>
              <a:lnTo>
                <a:pt x="1105206" y="3937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2797000" y="1866976"/>
        <a:ext cx="55260" cy="55260"/>
      </dsp:txXfrm>
    </dsp:sp>
    <dsp:sp modelId="{7D03CA58-4DD0-4F23-B013-4068E510945F}">
      <dsp:nvSpPr>
        <dsp:cNvPr id="0" name=""/>
        <dsp:cNvSpPr/>
      </dsp:nvSpPr>
      <dsp:spPr>
        <a:xfrm>
          <a:off x="3295398" y="1764138"/>
          <a:ext cx="2067822" cy="83971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BR" sz="1600" kern="1200" dirty="0"/>
            <a:t>106 </a:t>
          </a:r>
        </a:p>
        <a:p>
          <a:pPr marL="0" lvl="0" indent="0" algn="ctr" defTabSz="711200">
            <a:lnSpc>
              <a:spcPct val="90000"/>
            </a:lnSpc>
            <a:spcBef>
              <a:spcPct val="0"/>
            </a:spcBef>
            <a:spcAft>
              <a:spcPct val="35000"/>
            </a:spcAft>
            <a:buNone/>
          </a:pPr>
          <a:r>
            <a:rPr lang="pt-BR" sz="1600" kern="1200" dirty="0"/>
            <a:t>sem paridade com ativos (média)</a:t>
          </a:r>
        </a:p>
      </dsp:txBody>
      <dsp:txXfrm>
        <a:off x="3319993" y="1788733"/>
        <a:ext cx="2018632" cy="790529"/>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2"/>
            <a:ext cx="2944958" cy="496888"/>
          </a:xfrm>
          <a:prstGeom prst="rect">
            <a:avLst/>
          </a:prstGeom>
        </p:spPr>
        <p:txBody>
          <a:bodyPr vert="horz" lIns="91440" tIns="45720" rIns="91440" bIns="45720" rtlCol="0"/>
          <a:lstStyle>
            <a:lvl1pPr algn="l">
              <a:defRPr sz="1200">
                <a:cs typeface="+mn-cs"/>
              </a:defRPr>
            </a:lvl1pPr>
          </a:lstStyle>
          <a:p>
            <a:pPr>
              <a:defRPr/>
            </a:pPr>
            <a:endParaRPr lang="pt-BR" dirty="0"/>
          </a:p>
        </p:txBody>
      </p:sp>
      <p:sp>
        <p:nvSpPr>
          <p:cNvPr id="3" name="Espaço Reservado para Data 2"/>
          <p:cNvSpPr>
            <a:spLocks noGrp="1"/>
          </p:cNvSpPr>
          <p:nvPr>
            <p:ph type="dt" sz="quarter" idx="1"/>
          </p:nvPr>
        </p:nvSpPr>
        <p:spPr>
          <a:xfrm>
            <a:off x="3851098" y="2"/>
            <a:ext cx="2944958" cy="496888"/>
          </a:xfrm>
          <a:prstGeom prst="rect">
            <a:avLst/>
          </a:prstGeom>
        </p:spPr>
        <p:txBody>
          <a:bodyPr vert="horz" lIns="91440" tIns="45720" rIns="91440" bIns="45720" rtlCol="0"/>
          <a:lstStyle>
            <a:lvl1pPr algn="r">
              <a:defRPr sz="1200">
                <a:cs typeface="+mn-cs"/>
              </a:defRPr>
            </a:lvl1pPr>
          </a:lstStyle>
          <a:p>
            <a:pPr>
              <a:defRPr/>
            </a:pPr>
            <a:fld id="{C24AB109-619F-4CB5-9D5F-1DD30528527F}" type="datetimeFigureOut">
              <a:rPr lang="pt-BR"/>
              <a:pPr>
                <a:defRPr/>
              </a:pPr>
              <a:t>08/12/2016</a:t>
            </a:fld>
            <a:endParaRPr lang="pt-BR" dirty="0"/>
          </a:p>
        </p:txBody>
      </p:sp>
      <p:sp>
        <p:nvSpPr>
          <p:cNvPr id="4" name="Espaço Reservado para Rodapé 3"/>
          <p:cNvSpPr>
            <a:spLocks noGrp="1"/>
          </p:cNvSpPr>
          <p:nvPr>
            <p:ph type="ftr" sz="quarter" idx="2"/>
          </p:nvPr>
        </p:nvSpPr>
        <p:spPr>
          <a:xfrm>
            <a:off x="0" y="9429752"/>
            <a:ext cx="2944958" cy="496888"/>
          </a:xfrm>
          <a:prstGeom prst="rect">
            <a:avLst/>
          </a:prstGeom>
        </p:spPr>
        <p:txBody>
          <a:bodyPr vert="horz" lIns="91440" tIns="45720" rIns="91440" bIns="45720" rtlCol="0" anchor="b"/>
          <a:lstStyle>
            <a:lvl1pPr algn="l">
              <a:defRPr sz="1200">
                <a:cs typeface="+mn-cs"/>
              </a:defRPr>
            </a:lvl1pPr>
          </a:lstStyle>
          <a:p>
            <a:pPr>
              <a:defRPr/>
            </a:pPr>
            <a:endParaRPr lang="pt-BR" dirty="0"/>
          </a:p>
        </p:txBody>
      </p:sp>
      <p:sp>
        <p:nvSpPr>
          <p:cNvPr id="5" name="Espaço Reservado para Número de Slide 4"/>
          <p:cNvSpPr>
            <a:spLocks noGrp="1"/>
          </p:cNvSpPr>
          <p:nvPr>
            <p:ph type="sldNum" sz="quarter" idx="3"/>
          </p:nvPr>
        </p:nvSpPr>
        <p:spPr>
          <a:xfrm>
            <a:off x="3851098" y="9429752"/>
            <a:ext cx="2944958" cy="496888"/>
          </a:xfrm>
          <a:prstGeom prst="rect">
            <a:avLst/>
          </a:prstGeom>
        </p:spPr>
        <p:txBody>
          <a:bodyPr vert="horz" lIns="91440" tIns="45720" rIns="91440" bIns="45720" rtlCol="0" anchor="b"/>
          <a:lstStyle>
            <a:lvl1pPr algn="r">
              <a:defRPr sz="1200">
                <a:cs typeface="+mn-cs"/>
              </a:defRPr>
            </a:lvl1pPr>
          </a:lstStyle>
          <a:p>
            <a:pPr>
              <a:defRPr/>
            </a:pPr>
            <a:fld id="{D85CCEAB-5674-43CF-9340-5ECBB394DCC2}" type="slidenum">
              <a:rPr lang="pt-BR"/>
              <a:pPr>
                <a:defRPr/>
              </a:pPr>
              <a:t>‹nº›</a:t>
            </a:fld>
            <a:endParaRPr lang="pt-BR" dirty="0"/>
          </a:p>
        </p:txBody>
      </p:sp>
    </p:spTree>
    <p:extLst>
      <p:ext uri="{BB962C8B-B14F-4D97-AF65-F5344CB8AC3E}">
        <p14:creationId xmlns:p14="http://schemas.microsoft.com/office/powerpoint/2010/main" val="34647094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2"/>
            <a:ext cx="2944958" cy="496888"/>
          </a:xfrm>
          <a:prstGeom prst="rect">
            <a:avLst/>
          </a:prstGeom>
        </p:spPr>
        <p:txBody>
          <a:bodyPr vert="horz" lIns="91440" tIns="45720" rIns="91440" bIns="45720" rtlCol="0"/>
          <a:lstStyle>
            <a:lvl1pPr algn="l">
              <a:defRPr sz="1200" smtClean="0"/>
            </a:lvl1pPr>
          </a:lstStyle>
          <a:p>
            <a:pPr>
              <a:defRPr/>
            </a:pPr>
            <a:endParaRPr lang="pt-BR" dirty="0"/>
          </a:p>
        </p:txBody>
      </p:sp>
      <p:sp>
        <p:nvSpPr>
          <p:cNvPr id="3" name="Espaço Reservado para Data 2"/>
          <p:cNvSpPr>
            <a:spLocks noGrp="1"/>
          </p:cNvSpPr>
          <p:nvPr>
            <p:ph type="dt" idx="1"/>
          </p:nvPr>
        </p:nvSpPr>
        <p:spPr>
          <a:xfrm>
            <a:off x="3851098" y="2"/>
            <a:ext cx="2944958" cy="496888"/>
          </a:xfrm>
          <a:prstGeom prst="rect">
            <a:avLst/>
          </a:prstGeom>
        </p:spPr>
        <p:txBody>
          <a:bodyPr vert="horz" lIns="91440" tIns="45720" rIns="91440" bIns="45720" rtlCol="0"/>
          <a:lstStyle>
            <a:lvl1pPr algn="r">
              <a:defRPr sz="1200" smtClean="0"/>
            </a:lvl1pPr>
          </a:lstStyle>
          <a:p>
            <a:pPr>
              <a:defRPr/>
            </a:pPr>
            <a:fld id="{DEC184FF-907C-4056-B4EC-0BA453D84C39}" type="datetimeFigureOut">
              <a:rPr lang="pt-BR"/>
              <a:pPr>
                <a:defRPr/>
              </a:pPr>
              <a:t>08/12/2016</a:t>
            </a:fld>
            <a:endParaRPr lang="pt-BR" dirty="0"/>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t-BR" noProof="0" dirty="0"/>
          </a:p>
        </p:txBody>
      </p:sp>
      <p:sp>
        <p:nvSpPr>
          <p:cNvPr id="5" name="Espaço Reservado para Anotações 4"/>
          <p:cNvSpPr>
            <a:spLocks noGrp="1"/>
          </p:cNvSpPr>
          <p:nvPr>
            <p:ph type="body" sz="quarter" idx="3"/>
          </p:nvPr>
        </p:nvSpPr>
        <p:spPr>
          <a:xfrm>
            <a:off x="679606" y="4716465"/>
            <a:ext cx="5438464" cy="4467225"/>
          </a:xfrm>
          <a:prstGeom prst="rect">
            <a:avLst/>
          </a:prstGeom>
        </p:spPr>
        <p:txBody>
          <a:bodyPr vert="horz" lIns="91440" tIns="45720" rIns="91440" bIns="45720" rtlCol="0"/>
          <a:lstStyle/>
          <a:p>
            <a:pPr lvl="0"/>
            <a:r>
              <a:rPr lang="pt-BR" noProof="0"/>
              <a:t>Clique para editar 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9429752"/>
            <a:ext cx="2944958" cy="496888"/>
          </a:xfrm>
          <a:prstGeom prst="rect">
            <a:avLst/>
          </a:prstGeom>
        </p:spPr>
        <p:txBody>
          <a:bodyPr vert="horz" lIns="91440" tIns="45720" rIns="91440" bIns="45720" rtlCol="0" anchor="b"/>
          <a:lstStyle>
            <a:lvl1pPr algn="l">
              <a:defRPr sz="1200" smtClean="0"/>
            </a:lvl1pPr>
          </a:lstStyle>
          <a:p>
            <a:pPr>
              <a:defRPr/>
            </a:pPr>
            <a:endParaRPr lang="pt-BR" dirty="0"/>
          </a:p>
        </p:txBody>
      </p:sp>
      <p:sp>
        <p:nvSpPr>
          <p:cNvPr id="7" name="Espaço Reservado para Número de Slide 6"/>
          <p:cNvSpPr>
            <a:spLocks noGrp="1"/>
          </p:cNvSpPr>
          <p:nvPr>
            <p:ph type="sldNum" sz="quarter" idx="5"/>
          </p:nvPr>
        </p:nvSpPr>
        <p:spPr>
          <a:xfrm>
            <a:off x="3851098" y="9429752"/>
            <a:ext cx="2944958" cy="496888"/>
          </a:xfrm>
          <a:prstGeom prst="rect">
            <a:avLst/>
          </a:prstGeom>
        </p:spPr>
        <p:txBody>
          <a:bodyPr vert="horz" lIns="91440" tIns="45720" rIns="91440" bIns="45720" rtlCol="0" anchor="b"/>
          <a:lstStyle>
            <a:lvl1pPr algn="r">
              <a:defRPr sz="1200" smtClean="0"/>
            </a:lvl1pPr>
          </a:lstStyle>
          <a:p>
            <a:pPr>
              <a:defRPr/>
            </a:pPr>
            <a:fld id="{F5640B86-EBB3-4F34-A074-78091D7FB8D2}" type="slidenum">
              <a:rPr lang="pt-BR"/>
              <a:pPr>
                <a:defRPr/>
              </a:pPr>
              <a:t>‹nº›</a:t>
            </a:fld>
            <a:endParaRPr lang="pt-BR" dirty="0"/>
          </a:p>
        </p:txBody>
      </p:sp>
    </p:spTree>
    <p:extLst>
      <p:ext uri="{BB962C8B-B14F-4D97-AF65-F5344CB8AC3E}">
        <p14:creationId xmlns:p14="http://schemas.microsoft.com/office/powerpoint/2010/main" val="21218411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F5640B86-EBB3-4F34-A074-78091D7FB8D2}" type="slidenum">
              <a:rPr lang="pt-BR" smtClean="0"/>
              <a:pPr>
                <a:defRPr/>
              </a:pPr>
              <a:t>12</a:t>
            </a:fld>
            <a:endParaRPr lang="pt-BR" dirty="0"/>
          </a:p>
        </p:txBody>
      </p:sp>
    </p:spTree>
    <p:extLst>
      <p:ext uri="{BB962C8B-B14F-4D97-AF65-F5344CB8AC3E}">
        <p14:creationId xmlns:p14="http://schemas.microsoft.com/office/powerpoint/2010/main" val="576987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28600BEE-3987-4E12-B0B1-E75DFC7FADA6}" type="datetime1">
              <a:rPr lang="pt-BR"/>
              <a:pPr>
                <a:defRPr/>
              </a:pPr>
              <a:t>08/12/2016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D214AAC1-F58D-45A2-811F-5B6F7C79B0ED}" type="slidenum">
              <a:rPr lang="pt-BR"/>
              <a:pPr>
                <a:defRPr/>
              </a:pPr>
              <a:t>‹nº›</a:t>
            </a:fld>
            <a:endParaRPr lang="pt-BR" dirty="0"/>
          </a:p>
        </p:txBody>
      </p:sp>
    </p:spTree>
    <p:extLst>
      <p:ext uri="{BB962C8B-B14F-4D97-AF65-F5344CB8AC3E}">
        <p14:creationId xmlns:p14="http://schemas.microsoft.com/office/powerpoint/2010/main" val="923702096"/>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0A7025F4-64CC-4EF2-A736-005BF7E1335D}" type="datetime1">
              <a:rPr lang="pt-BR"/>
              <a:pPr>
                <a:defRPr/>
              </a:pPr>
              <a:t>08/12/2016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B92AD593-A5C4-41A4-93C0-4BC923137FA3}" type="slidenum">
              <a:rPr lang="pt-BR"/>
              <a:pPr>
                <a:defRPr/>
              </a:pPr>
              <a:t>‹nº›</a:t>
            </a:fld>
            <a:endParaRPr lang="pt-BR" dirty="0"/>
          </a:p>
        </p:txBody>
      </p:sp>
    </p:spTree>
    <p:extLst>
      <p:ext uri="{BB962C8B-B14F-4D97-AF65-F5344CB8AC3E}">
        <p14:creationId xmlns:p14="http://schemas.microsoft.com/office/powerpoint/2010/main" val="2689342664"/>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7326B2EF-0AA5-428C-AEEB-015C03CD81E4}" type="datetime1">
              <a:rPr lang="pt-BR"/>
              <a:pPr>
                <a:defRPr/>
              </a:pPr>
              <a:t>08/12/2016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74B136BE-5C78-4681-9D75-0BF1B8BD09DA}" type="slidenum">
              <a:rPr lang="pt-BR"/>
              <a:pPr>
                <a:defRPr/>
              </a:pPr>
              <a:t>‹nº›</a:t>
            </a:fld>
            <a:endParaRPr lang="pt-BR" dirty="0"/>
          </a:p>
        </p:txBody>
      </p:sp>
    </p:spTree>
    <p:extLst>
      <p:ext uri="{BB962C8B-B14F-4D97-AF65-F5344CB8AC3E}">
        <p14:creationId xmlns:p14="http://schemas.microsoft.com/office/powerpoint/2010/main" val="390226544"/>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CE9F6463-7310-4830-80E6-CBA979514ADD}" type="datetime1">
              <a:rPr lang="pt-BR"/>
              <a:pPr>
                <a:defRPr/>
              </a:pPr>
              <a:t>08/12/2016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6A0A267D-CED1-4425-9349-89B10FEA0B3C}" type="slidenum">
              <a:rPr lang="pt-BR"/>
              <a:pPr>
                <a:defRPr/>
              </a:pPr>
              <a:t>‹nº›</a:t>
            </a:fld>
            <a:endParaRPr lang="pt-BR" dirty="0"/>
          </a:p>
        </p:txBody>
      </p:sp>
    </p:spTree>
    <p:extLst>
      <p:ext uri="{BB962C8B-B14F-4D97-AF65-F5344CB8AC3E}">
        <p14:creationId xmlns:p14="http://schemas.microsoft.com/office/powerpoint/2010/main" val="2863705541"/>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D83618BB-C55C-4D1A-8754-3634199E7062}" type="datetime1">
              <a:rPr lang="pt-BR"/>
              <a:pPr>
                <a:defRPr/>
              </a:pPr>
              <a:t>08/12/2016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B782DDC0-9C22-47F2-8CFF-8A416D225E87}" type="slidenum">
              <a:rPr lang="pt-BR"/>
              <a:pPr>
                <a:defRPr/>
              </a:pPr>
              <a:t>‹nº›</a:t>
            </a:fld>
            <a:endParaRPr lang="pt-BR" dirty="0"/>
          </a:p>
        </p:txBody>
      </p:sp>
    </p:spTree>
    <p:extLst>
      <p:ext uri="{BB962C8B-B14F-4D97-AF65-F5344CB8AC3E}">
        <p14:creationId xmlns:p14="http://schemas.microsoft.com/office/powerpoint/2010/main" val="1587981181"/>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p:cNvSpPr>
            <a:spLocks noGrp="1"/>
          </p:cNvSpPr>
          <p:nvPr>
            <p:ph type="dt" sz="half" idx="10"/>
          </p:nvPr>
        </p:nvSpPr>
        <p:spPr/>
        <p:txBody>
          <a:bodyPr/>
          <a:lstStyle>
            <a:lvl1pPr>
              <a:defRPr/>
            </a:lvl1pPr>
          </a:lstStyle>
          <a:p>
            <a:pPr>
              <a:defRPr/>
            </a:pPr>
            <a:fld id="{AD6C4273-AACC-4150-A1DD-EB23CFDD4968}" type="datetime1">
              <a:rPr lang="pt-BR"/>
              <a:pPr>
                <a:defRPr/>
              </a:pPr>
              <a:t>08/12/2016</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05C31FAF-318A-4755-9930-5DE57802723C}" type="slidenum">
              <a:rPr lang="pt-BR"/>
              <a:pPr>
                <a:defRPr/>
              </a:pPr>
              <a:t>‹nº›</a:t>
            </a:fld>
            <a:endParaRPr lang="pt-BR" dirty="0"/>
          </a:p>
        </p:txBody>
      </p:sp>
    </p:spTree>
    <p:extLst>
      <p:ext uri="{BB962C8B-B14F-4D97-AF65-F5344CB8AC3E}">
        <p14:creationId xmlns:p14="http://schemas.microsoft.com/office/powerpoint/2010/main" val="4068585926"/>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BD6C1476-8ED4-4415-980B-A34AB65B707F}" type="datetime1">
              <a:rPr lang="pt-BR"/>
              <a:pPr>
                <a:defRPr/>
              </a:pPr>
              <a:t>08/12/2016</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dirty="0"/>
          </a:p>
        </p:txBody>
      </p:sp>
      <p:sp>
        <p:nvSpPr>
          <p:cNvPr id="9" name="Espaço Reservado para Número de Slide 5"/>
          <p:cNvSpPr>
            <a:spLocks noGrp="1"/>
          </p:cNvSpPr>
          <p:nvPr>
            <p:ph type="sldNum" sz="quarter" idx="12"/>
          </p:nvPr>
        </p:nvSpPr>
        <p:spPr/>
        <p:txBody>
          <a:bodyPr/>
          <a:lstStyle>
            <a:lvl1pPr>
              <a:defRPr/>
            </a:lvl1pPr>
          </a:lstStyle>
          <a:p>
            <a:pPr>
              <a:defRPr/>
            </a:pPr>
            <a:fld id="{6ACC3DF5-3881-4D47-85A3-0B37FD93700F}" type="slidenum">
              <a:rPr lang="pt-BR"/>
              <a:pPr>
                <a:defRPr/>
              </a:pPr>
              <a:t>‹nº›</a:t>
            </a:fld>
            <a:endParaRPr lang="pt-BR" dirty="0"/>
          </a:p>
        </p:txBody>
      </p:sp>
    </p:spTree>
    <p:extLst>
      <p:ext uri="{BB962C8B-B14F-4D97-AF65-F5344CB8AC3E}">
        <p14:creationId xmlns:p14="http://schemas.microsoft.com/office/powerpoint/2010/main" val="621387260"/>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p:cNvSpPr>
            <a:spLocks noGrp="1"/>
          </p:cNvSpPr>
          <p:nvPr>
            <p:ph type="dt" sz="half" idx="10"/>
          </p:nvPr>
        </p:nvSpPr>
        <p:spPr/>
        <p:txBody>
          <a:bodyPr/>
          <a:lstStyle>
            <a:lvl1pPr>
              <a:defRPr/>
            </a:lvl1pPr>
          </a:lstStyle>
          <a:p>
            <a:pPr>
              <a:defRPr/>
            </a:pPr>
            <a:fld id="{094EC7B9-A50D-41AC-9033-5FC020DC236F}" type="datetime1">
              <a:rPr lang="pt-BR"/>
              <a:pPr>
                <a:defRPr/>
              </a:pPr>
              <a:t>08/12/2016</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dirty="0"/>
          </a:p>
        </p:txBody>
      </p:sp>
      <p:sp>
        <p:nvSpPr>
          <p:cNvPr id="5" name="Espaço Reservado para Número de Slide 5"/>
          <p:cNvSpPr>
            <a:spLocks noGrp="1"/>
          </p:cNvSpPr>
          <p:nvPr>
            <p:ph type="sldNum" sz="quarter" idx="12"/>
          </p:nvPr>
        </p:nvSpPr>
        <p:spPr/>
        <p:txBody>
          <a:bodyPr/>
          <a:lstStyle>
            <a:lvl1pPr>
              <a:defRPr/>
            </a:lvl1pPr>
          </a:lstStyle>
          <a:p>
            <a:pPr>
              <a:defRPr/>
            </a:pPr>
            <a:fld id="{B2307837-E7AF-4679-A605-1FADB3527E45}" type="slidenum">
              <a:rPr lang="pt-BR"/>
              <a:pPr>
                <a:defRPr/>
              </a:pPr>
              <a:t>‹nº›</a:t>
            </a:fld>
            <a:endParaRPr lang="pt-BR" dirty="0"/>
          </a:p>
        </p:txBody>
      </p:sp>
    </p:spTree>
    <p:extLst>
      <p:ext uri="{BB962C8B-B14F-4D97-AF65-F5344CB8AC3E}">
        <p14:creationId xmlns:p14="http://schemas.microsoft.com/office/powerpoint/2010/main" val="237254629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D308D91D-F3B9-40BA-9A61-0A6182D876D4}" type="datetime1">
              <a:rPr lang="pt-BR"/>
              <a:pPr>
                <a:defRPr/>
              </a:pPr>
              <a:t>08/12/2016</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dirty="0"/>
          </a:p>
        </p:txBody>
      </p:sp>
      <p:sp>
        <p:nvSpPr>
          <p:cNvPr id="4" name="Espaço Reservado para Número de Slide 5"/>
          <p:cNvSpPr>
            <a:spLocks noGrp="1"/>
          </p:cNvSpPr>
          <p:nvPr>
            <p:ph type="sldNum" sz="quarter" idx="12"/>
          </p:nvPr>
        </p:nvSpPr>
        <p:spPr/>
        <p:txBody>
          <a:bodyPr/>
          <a:lstStyle>
            <a:lvl1pPr>
              <a:defRPr/>
            </a:lvl1pPr>
          </a:lstStyle>
          <a:p>
            <a:pPr>
              <a:defRPr/>
            </a:pPr>
            <a:fld id="{BAEF25D7-1F5C-4D04-BE99-116A36679239}" type="slidenum">
              <a:rPr lang="pt-BR"/>
              <a:pPr>
                <a:defRPr/>
              </a:pPr>
              <a:t>‹nº›</a:t>
            </a:fld>
            <a:endParaRPr lang="pt-BR" dirty="0"/>
          </a:p>
        </p:txBody>
      </p:sp>
    </p:spTree>
    <p:extLst>
      <p:ext uri="{BB962C8B-B14F-4D97-AF65-F5344CB8AC3E}">
        <p14:creationId xmlns:p14="http://schemas.microsoft.com/office/powerpoint/2010/main" val="60823472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1D182C52-B77E-4185-BE2E-3919B3CBAABF}" type="datetime1">
              <a:rPr lang="pt-BR"/>
              <a:pPr>
                <a:defRPr/>
              </a:pPr>
              <a:t>08/12/2016</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8B647E67-1F3D-4ED3-B151-B0FFF4CFD232}" type="slidenum">
              <a:rPr lang="pt-BR"/>
              <a:pPr>
                <a:defRPr/>
              </a:pPr>
              <a:t>‹nº›</a:t>
            </a:fld>
            <a:endParaRPr lang="pt-BR" dirty="0"/>
          </a:p>
        </p:txBody>
      </p:sp>
    </p:spTree>
    <p:extLst>
      <p:ext uri="{BB962C8B-B14F-4D97-AF65-F5344CB8AC3E}">
        <p14:creationId xmlns:p14="http://schemas.microsoft.com/office/powerpoint/2010/main" val="2734438231"/>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BE9B7E94-BF5C-4A64-B1A6-FEF6FEDDAF08}" type="datetime1">
              <a:rPr lang="pt-BR"/>
              <a:pPr>
                <a:defRPr/>
              </a:pPr>
              <a:t>08/12/2016</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B64CA291-13C9-45F8-903D-0207ECB643FF}" type="slidenum">
              <a:rPr lang="pt-BR"/>
              <a:pPr>
                <a:defRPr/>
              </a:pPr>
              <a:t>‹nº›</a:t>
            </a:fld>
            <a:endParaRPr lang="pt-BR" dirty="0"/>
          </a:p>
        </p:txBody>
      </p:sp>
    </p:spTree>
    <p:extLst>
      <p:ext uri="{BB962C8B-B14F-4D97-AF65-F5344CB8AC3E}">
        <p14:creationId xmlns:p14="http://schemas.microsoft.com/office/powerpoint/2010/main" val="3782778358"/>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título mestre</a:t>
            </a:r>
          </a:p>
        </p:txBody>
      </p:sp>
      <p:sp>
        <p:nvSpPr>
          <p:cNvPr id="1027" name="Espaço Reservado para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7CF3F0C-070B-48E0-9A56-4DFE8C38A48C}" type="datetime1">
              <a:rPr lang="pt-BR"/>
              <a:pPr>
                <a:defRPr/>
              </a:pPr>
              <a:t>08/12/2016</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1AA90BB-79D1-4715-86DC-9A68E2444566}"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lanalto.gov.br/ccivil_03/Constituicao/Constitui&#231;ao.htm#art40&#167;3"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planalto.gov.br/ccivil_03/Constituicao/Emendas/Emc/emc41.htm#art2" TargetMode="Externa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leilabezerra@fiocruz.br"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mailto:Ayres@fiocruz.br" TargetMode="External"/><Relationship Id="rId4" Type="http://schemas.openxmlformats.org/officeDocument/2006/relationships/hyperlink" Target="mailto:sreis@fiocruz.b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lanalto.gov.br/ccivil_03/constituicao/Constituicao.htm#art40&#167;1i" TargetMode="External"/><Relationship Id="rId7" Type="http://schemas.openxmlformats.org/officeDocument/2006/relationships/hyperlink" Target="http://www.planalto.gov.br/ccivil_03/constituicao/emendas/emc/emc70.htm#art1"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planalto.gov.br/ccivil_03/constituicao/Constituicao.htm#art40&#167;17" TargetMode="External"/><Relationship Id="rId5" Type="http://schemas.openxmlformats.org/officeDocument/2006/relationships/hyperlink" Target="http://www.planalto.gov.br/ccivil_03/constituicao/Constituicao.htm#art40&#167;8" TargetMode="External"/><Relationship Id="rId4" Type="http://schemas.openxmlformats.org/officeDocument/2006/relationships/hyperlink" Target="http://www.planalto.gov.br/ccivil_03/constituicao/Constituicao.htm#art40&#167;3"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planalto.gov.br/ccivil_03/constituicao/Constituicao.htm#art40"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planalto.gov.br/ccivil_03/constituicao/Constituicao.htm#art40&#167;1iiia" TargetMode="External"/><Relationship Id="rId5" Type="http://schemas.openxmlformats.org/officeDocument/2006/relationships/hyperlink" Target="http://www.planalto.gov.br/ccivil_03/constituicao/emendas/emc/emc41.htm#art6" TargetMode="External"/><Relationship Id="rId4" Type="http://schemas.openxmlformats.org/officeDocument/2006/relationships/hyperlink" Target="http://www.planalto.gov.br/ccivil_03/constituicao/emendas/emc/emc41.htm#art2"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ítulo 1"/>
          <p:cNvSpPr>
            <a:spLocks noGrp="1"/>
          </p:cNvSpPr>
          <p:nvPr>
            <p:ph type="ctrTitle"/>
          </p:nvPr>
        </p:nvSpPr>
        <p:spPr/>
        <p:txBody>
          <a:bodyPr/>
          <a:lstStyle/>
          <a:p>
            <a:pPr eaLnBrk="1" hangingPunct="1"/>
            <a:endParaRPr lang="pt-BR" altLang="pt-BR" dirty="0"/>
          </a:p>
        </p:txBody>
      </p:sp>
      <p:sp>
        <p:nvSpPr>
          <p:cNvPr id="3" name="Subtítulo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pt-BR" dirty="0"/>
          </a:p>
        </p:txBody>
      </p:sp>
      <p:pic>
        <p:nvPicPr>
          <p:cNvPr id="2052" name="Imagem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0" y="0"/>
            <a:ext cx="91313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ço Reservado para Número de Slide 1"/>
          <p:cNvSpPr>
            <a:spLocks noGrp="1"/>
          </p:cNvSpPr>
          <p:nvPr>
            <p:ph type="sldNum" sz="quarter" idx="12"/>
          </p:nvPr>
        </p:nvSpPr>
        <p:spPr/>
        <p:txBody>
          <a:bodyPr/>
          <a:lstStyle/>
          <a:p>
            <a:pPr>
              <a:defRPr/>
            </a:pPr>
            <a:fld id="{2677FEC1-0EB5-427A-82BD-AED2E724A4C9}" type="slidenum">
              <a:rPr lang="pt-BR" smtClean="0"/>
              <a:pPr>
                <a:defRPr/>
              </a:pPr>
              <a:t>1</a:t>
            </a:fld>
            <a:endParaRPr lang="pt-BR" dirty="0"/>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10</a:t>
            </a:fld>
            <a:endParaRPr lang="pt-BR" dirty="0"/>
          </a:p>
        </p:txBody>
      </p:sp>
      <p:sp>
        <p:nvSpPr>
          <p:cNvPr id="3" name="CaixaDeTexto 2"/>
          <p:cNvSpPr txBox="1"/>
          <p:nvPr/>
        </p:nvSpPr>
        <p:spPr>
          <a:xfrm>
            <a:off x="827584" y="457952"/>
            <a:ext cx="7632848" cy="461665"/>
          </a:xfrm>
          <a:prstGeom prst="rect">
            <a:avLst/>
          </a:prstGeom>
          <a:noFill/>
        </p:spPr>
        <p:txBody>
          <a:bodyPr wrap="square" rtlCol="0">
            <a:spAutoFit/>
          </a:bodyPr>
          <a:lstStyle/>
          <a:p>
            <a:r>
              <a:rPr lang="pt-BR" sz="2400" b="1" dirty="0"/>
              <a:t>Servidores que se aposentam pela “Média”, sem paridade </a:t>
            </a:r>
          </a:p>
        </p:txBody>
      </p:sp>
      <p:sp>
        <p:nvSpPr>
          <p:cNvPr id="4" name="CaixaDeTexto 3"/>
          <p:cNvSpPr txBox="1"/>
          <p:nvPr/>
        </p:nvSpPr>
        <p:spPr>
          <a:xfrm>
            <a:off x="574762" y="1124744"/>
            <a:ext cx="7992888" cy="4401205"/>
          </a:xfrm>
          <a:prstGeom prst="rect">
            <a:avLst/>
          </a:prstGeom>
          <a:noFill/>
        </p:spPr>
        <p:txBody>
          <a:bodyPr wrap="square" rtlCol="0">
            <a:spAutoFit/>
          </a:bodyPr>
          <a:lstStyle/>
          <a:p>
            <a:r>
              <a:rPr lang="pt-BR" dirty="0"/>
              <a:t> </a:t>
            </a:r>
            <a:endParaRPr lang="pt-BR" sz="2000" dirty="0"/>
          </a:p>
          <a:p>
            <a:pPr marL="342900" indent="-342900">
              <a:buFont typeface="Arial" panose="020B0604020202020204" pitchFamily="34" charset="0"/>
              <a:buChar char="•"/>
            </a:pPr>
            <a:r>
              <a:rPr lang="pt-BR" sz="2000" dirty="0"/>
              <a:t>Art. 1º da Lei nº 10.887/2004  - “No cálculo dos proventos de aposentadoria dos servidores ..., previsto no </a:t>
            </a:r>
            <a:r>
              <a:rPr lang="pt-BR" sz="2000" dirty="0">
                <a:hlinkClick r:id="rId3"/>
              </a:rPr>
              <a:t>§ 3</a:t>
            </a:r>
            <a:r>
              <a:rPr lang="pt-BR" sz="2000" u="sng" baseline="30000" dirty="0">
                <a:hlinkClick r:id="rId3"/>
              </a:rPr>
              <a:t>o</a:t>
            </a:r>
            <a:r>
              <a:rPr lang="pt-BR" sz="2000" dirty="0">
                <a:hlinkClick r:id="rId3"/>
              </a:rPr>
              <a:t> do art. 40 da Constituição Federa</a:t>
            </a:r>
            <a:r>
              <a:rPr lang="pt-BR" sz="2000" dirty="0"/>
              <a:t>l e no </a:t>
            </a:r>
            <a:r>
              <a:rPr lang="pt-BR" sz="2000" dirty="0">
                <a:hlinkClick r:id="rId4"/>
              </a:rPr>
              <a:t>art. 2</a:t>
            </a:r>
            <a:r>
              <a:rPr lang="pt-BR" sz="2000" u="sng" baseline="30000" dirty="0">
                <a:hlinkClick r:id="rId4"/>
              </a:rPr>
              <a:t>o</a:t>
            </a:r>
            <a:r>
              <a:rPr lang="pt-BR" sz="2000" dirty="0">
                <a:hlinkClick r:id="rId4"/>
              </a:rPr>
              <a:t> da Emenda Constitucional n</a:t>
            </a:r>
            <a:r>
              <a:rPr lang="pt-BR" sz="2000" u="sng" baseline="30000" dirty="0">
                <a:hlinkClick r:id="rId4"/>
              </a:rPr>
              <a:t>o</a:t>
            </a:r>
            <a:r>
              <a:rPr lang="pt-BR" sz="2000" dirty="0">
                <a:hlinkClick r:id="rId4"/>
              </a:rPr>
              <a:t> 41, de 19 de dezembro de 2003</a:t>
            </a:r>
            <a:r>
              <a:rPr lang="pt-BR" sz="2000" dirty="0"/>
              <a:t>, será considerada a média aritmética simples das maiores remunerações, utilizadas como base para as contribuições do servidor aos regimes de previdência a que esteve vinculado, correspondentes a 80% (oitenta por cento) de todo o período contributivo desde a competência julho de 1994 ou desde a do início da contribuição, se posterior àquela competência.”</a:t>
            </a:r>
          </a:p>
          <a:p>
            <a:r>
              <a:rPr lang="pt-BR" sz="2000" dirty="0"/>
              <a:t>...</a:t>
            </a:r>
          </a:p>
          <a:p>
            <a:pPr marL="342900" indent="-342900">
              <a:buFont typeface="Arial" panose="020B0604020202020204" pitchFamily="34" charset="0"/>
              <a:buChar char="•"/>
            </a:pPr>
            <a:r>
              <a:rPr lang="pt-BR" sz="2000" dirty="0"/>
              <a:t>Os reajustes seguirão o índice usado pelo Regime Geral da Previdência Social.</a:t>
            </a:r>
          </a:p>
          <a:p>
            <a:pPr marL="342900" indent="-342900">
              <a:buFont typeface="Arial" panose="020B0604020202020204" pitchFamily="34" charset="0"/>
              <a:buChar char="•"/>
            </a:pPr>
            <a:r>
              <a:rPr lang="pt-BR" sz="2000" dirty="0"/>
              <a:t>No contracheque aparece apenas uma linha com o valor do provento.</a:t>
            </a:r>
          </a:p>
        </p:txBody>
      </p:sp>
    </p:spTree>
    <p:extLst>
      <p:ext uri="{BB962C8B-B14F-4D97-AF65-F5344CB8AC3E}">
        <p14:creationId xmlns:p14="http://schemas.microsoft.com/office/powerpoint/2010/main" val="236914962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5211"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11</a:t>
            </a:fld>
            <a:endParaRPr lang="pt-BR" dirty="0"/>
          </a:p>
        </p:txBody>
      </p:sp>
      <p:sp>
        <p:nvSpPr>
          <p:cNvPr id="3" name="CaixaDeTexto 2"/>
          <p:cNvSpPr txBox="1"/>
          <p:nvPr/>
        </p:nvSpPr>
        <p:spPr>
          <a:xfrm>
            <a:off x="899592" y="602879"/>
            <a:ext cx="7272808" cy="523220"/>
          </a:xfrm>
          <a:prstGeom prst="rect">
            <a:avLst/>
          </a:prstGeom>
          <a:noFill/>
        </p:spPr>
        <p:txBody>
          <a:bodyPr wrap="square" rtlCol="0">
            <a:spAutoFit/>
          </a:bodyPr>
          <a:lstStyle/>
          <a:p>
            <a:pPr algn="ctr"/>
            <a:r>
              <a:rPr lang="pt-BR" sz="2800" b="1" dirty="0"/>
              <a:t>Aposentados e Pensionistas Fiocruz- </a:t>
            </a:r>
            <a:r>
              <a:rPr lang="pt-BR" sz="2800" b="1" dirty="0" err="1"/>
              <a:t>nov</a:t>
            </a:r>
            <a:r>
              <a:rPr lang="pt-BR" sz="2800" b="1" dirty="0"/>
              <a:t>/2016</a:t>
            </a:r>
          </a:p>
        </p:txBody>
      </p:sp>
      <p:sp>
        <p:nvSpPr>
          <p:cNvPr id="4" name="CaixaDeTexto 3"/>
          <p:cNvSpPr txBox="1"/>
          <p:nvPr/>
        </p:nvSpPr>
        <p:spPr>
          <a:xfrm>
            <a:off x="693912" y="1899621"/>
            <a:ext cx="7992888" cy="461665"/>
          </a:xfrm>
          <a:prstGeom prst="rect">
            <a:avLst/>
          </a:prstGeom>
          <a:noFill/>
        </p:spPr>
        <p:txBody>
          <a:bodyPr wrap="square" rtlCol="0">
            <a:spAutoFit/>
          </a:bodyPr>
          <a:lstStyle/>
          <a:p>
            <a:r>
              <a:rPr lang="pt-BR" dirty="0"/>
              <a:t> </a:t>
            </a:r>
            <a:endParaRPr lang="pt-BR" sz="2400" b="1" i="1" dirty="0">
              <a:solidFill>
                <a:srgbClr val="FF0000"/>
              </a:solidFill>
            </a:endParaRPr>
          </a:p>
        </p:txBody>
      </p:sp>
      <p:graphicFrame>
        <p:nvGraphicFramePr>
          <p:cNvPr id="8" name="Diagrama 7"/>
          <p:cNvGraphicFramePr/>
          <p:nvPr>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222870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12</a:t>
            </a:fld>
            <a:endParaRPr lang="pt-BR" dirty="0"/>
          </a:p>
        </p:txBody>
      </p:sp>
      <p:sp>
        <p:nvSpPr>
          <p:cNvPr id="3" name="CaixaDeTexto 2"/>
          <p:cNvSpPr txBox="1"/>
          <p:nvPr/>
        </p:nvSpPr>
        <p:spPr>
          <a:xfrm>
            <a:off x="888158" y="426591"/>
            <a:ext cx="7272808" cy="523220"/>
          </a:xfrm>
          <a:prstGeom prst="rect">
            <a:avLst/>
          </a:prstGeom>
          <a:noFill/>
        </p:spPr>
        <p:txBody>
          <a:bodyPr wrap="square" rtlCol="0">
            <a:spAutoFit/>
          </a:bodyPr>
          <a:lstStyle/>
          <a:p>
            <a:pPr algn="ctr"/>
            <a:r>
              <a:rPr lang="pt-BR" sz="2800" b="1" dirty="0"/>
              <a:t>Aposentados e Pensionistas Fiocruz- </a:t>
            </a:r>
            <a:r>
              <a:rPr lang="pt-BR" sz="2800" b="1" dirty="0" err="1"/>
              <a:t>nov</a:t>
            </a:r>
            <a:r>
              <a:rPr lang="pt-BR" sz="2800" b="1" dirty="0"/>
              <a:t>/2016</a:t>
            </a:r>
          </a:p>
        </p:txBody>
      </p:sp>
      <p:sp>
        <p:nvSpPr>
          <p:cNvPr id="4" name="CaixaDeTexto 3"/>
          <p:cNvSpPr txBox="1"/>
          <p:nvPr/>
        </p:nvSpPr>
        <p:spPr>
          <a:xfrm>
            <a:off x="693912" y="1899621"/>
            <a:ext cx="7992888" cy="461665"/>
          </a:xfrm>
          <a:prstGeom prst="rect">
            <a:avLst/>
          </a:prstGeom>
          <a:noFill/>
        </p:spPr>
        <p:txBody>
          <a:bodyPr wrap="square" rtlCol="0">
            <a:spAutoFit/>
          </a:bodyPr>
          <a:lstStyle/>
          <a:p>
            <a:r>
              <a:rPr lang="pt-BR" dirty="0"/>
              <a:t> </a:t>
            </a:r>
            <a:endParaRPr lang="pt-BR" sz="2400" b="1" i="1" dirty="0">
              <a:solidFill>
                <a:srgbClr val="FF0000"/>
              </a:solidFill>
            </a:endParaRPr>
          </a:p>
        </p:txBody>
      </p:sp>
      <p:graphicFrame>
        <p:nvGraphicFramePr>
          <p:cNvPr id="6" name="Diagrama 5"/>
          <p:cNvGraphicFramePr/>
          <p:nvPr>
            <p:extLst/>
          </p:nvPr>
        </p:nvGraphicFramePr>
        <p:xfrm>
          <a:off x="564122" y="924262"/>
          <a:ext cx="7920880" cy="26800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Diagrama 7"/>
          <p:cNvGraphicFramePr/>
          <p:nvPr>
            <p:extLst/>
          </p:nvPr>
        </p:nvGraphicFramePr>
        <p:xfrm>
          <a:off x="539552" y="3264593"/>
          <a:ext cx="7920880" cy="26901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05717338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13</a:t>
            </a:fld>
            <a:endParaRPr lang="pt-BR" dirty="0"/>
          </a:p>
        </p:txBody>
      </p:sp>
      <p:sp>
        <p:nvSpPr>
          <p:cNvPr id="3" name="CaixaDeTexto 2"/>
          <p:cNvSpPr txBox="1"/>
          <p:nvPr/>
        </p:nvSpPr>
        <p:spPr>
          <a:xfrm>
            <a:off x="2339752" y="548680"/>
            <a:ext cx="5832648" cy="461665"/>
          </a:xfrm>
          <a:prstGeom prst="rect">
            <a:avLst/>
          </a:prstGeom>
          <a:noFill/>
        </p:spPr>
        <p:txBody>
          <a:bodyPr wrap="square" rtlCol="0">
            <a:spAutoFit/>
          </a:bodyPr>
          <a:lstStyle/>
          <a:p>
            <a:r>
              <a:rPr lang="pt-BR" sz="2400" b="1" dirty="0"/>
              <a:t>Art. 29 da Lei 13.326/2016</a:t>
            </a:r>
          </a:p>
        </p:txBody>
      </p:sp>
      <p:graphicFrame>
        <p:nvGraphicFramePr>
          <p:cNvPr id="4" name="Tabela 3"/>
          <p:cNvGraphicFramePr>
            <a:graphicFrameLocks noGrp="1"/>
          </p:cNvGraphicFramePr>
          <p:nvPr>
            <p:extLst>
              <p:ext uri="{D42A27DB-BD31-4B8C-83A1-F6EECF244321}">
                <p14:modId xmlns:p14="http://schemas.microsoft.com/office/powerpoint/2010/main" val="2789699874"/>
              </p:ext>
            </p:extLst>
          </p:nvPr>
        </p:nvGraphicFramePr>
        <p:xfrm>
          <a:off x="467544" y="980728"/>
          <a:ext cx="8173270" cy="4525957"/>
        </p:xfrm>
        <a:graphic>
          <a:graphicData uri="http://schemas.openxmlformats.org/drawingml/2006/table">
            <a:tbl>
              <a:tblPr>
                <a:tableStyleId>{5C22544A-7EE6-4342-B048-85BDC9FD1C3A}</a:tableStyleId>
              </a:tblPr>
              <a:tblGrid>
                <a:gridCol w="1667799">
                  <a:extLst>
                    <a:ext uri="{9D8B030D-6E8A-4147-A177-3AD203B41FA5}">
                      <a16:colId xmlns:a16="http://schemas.microsoft.com/office/drawing/2014/main" val="20000"/>
                    </a:ext>
                  </a:extLst>
                </a:gridCol>
                <a:gridCol w="515072">
                  <a:extLst>
                    <a:ext uri="{9D8B030D-6E8A-4147-A177-3AD203B41FA5}">
                      <a16:colId xmlns:a16="http://schemas.microsoft.com/office/drawing/2014/main" val="20001"/>
                    </a:ext>
                  </a:extLst>
                </a:gridCol>
                <a:gridCol w="635793">
                  <a:extLst>
                    <a:ext uri="{9D8B030D-6E8A-4147-A177-3AD203B41FA5}">
                      <a16:colId xmlns:a16="http://schemas.microsoft.com/office/drawing/2014/main" val="20002"/>
                    </a:ext>
                  </a:extLst>
                </a:gridCol>
                <a:gridCol w="976491">
                  <a:extLst>
                    <a:ext uri="{9D8B030D-6E8A-4147-A177-3AD203B41FA5}">
                      <a16:colId xmlns:a16="http://schemas.microsoft.com/office/drawing/2014/main" val="20003"/>
                    </a:ext>
                  </a:extLst>
                </a:gridCol>
                <a:gridCol w="1073068">
                  <a:extLst>
                    <a:ext uri="{9D8B030D-6E8A-4147-A177-3AD203B41FA5}">
                      <a16:colId xmlns:a16="http://schemas.microsoft.com/office/drawing/2014/main" val="20004"/>
                    </a:ext>
                  </a:extLst>
                </a:gridCol>
                <a:gridCol w="1073068">
                  <a:extLst>
                    <a:ext uri="{9D8B030D-6E8A-4147-A177-3AD203B41FA5}">
                      <a16:colId xmlns:a16="http://schemas.microsoft.com/office/drawing/2014/main" val="20005"/>
                    </a:ext>
                  </a:extLst>
                </a:gridCol>
                <a:gridCol w="1201835">
                  <a:extLst>
                    <a:ext uri="{9D8B030D-6E8A-4147-A177-3AD203B41FA5}">
                      <a16:colId xmlns:a16="http://schemas.microsoft.com/office/drawing/2014/main" val="20006"/>
                    </a:ext>
                  </a:extLst>
                </a:gridCol>
                <a:gridCol w="515072">
                  <a:extLst>
                    <a:ext uri="{9D8B030D-6E8A-4147-A177-3AD203B41FA5}">
                      <a16:colId xmlns:a16="http://schemas.microsoft.com/office/drawing/2014/main" val="20007"/>
                    </a:ext>
                  </a:extLst>
                </a:gridCol>
                <a:gridCol w="515072">
                  <a:extLst>
                    <a:ext uri="{9D8B030D-6E8A-4147-A177-3AD203B41FA5}">
                      <a16:colId xmlns:a16="http://schemas.microsoft.com/office/drawing/2014/main" val="20008"/>
                    </a:ext>
                  </a:extLst>
                </a:gridCol>
              </a:tblGrid>
              <a:tr h="161066">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0"/>
                  </a:ext>
                </a:extLst>
              </a:tr>
              <a:tr h="161066">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1"/>
                  </a:ext>
                </a:extLst>
              </a:tr>
              <a:tr h="161066">
                <a:tc>
                  <a:txBody>
                    <a:bodyPr/>
                    <a:lstStyle/>
                    <a:p>
                      <a:pPr algn="l" fontAlgn="b"/>
                      <a:r>
                        <a:rPr lang="pt-BR" sz="900" b="0" i="0" u="none" strike="noStrike" dirty="0">
                          <a:solidFill>
                            <a:srgbClr val="000000"/>
                          </a:solidFill>
                          <a:effectLst/>
                          <a:latin typeface="Calibri" panose="020F0502020204030204" pitchFamily="34" charset="0"/>
                        </a:rPr>
                        <a:t>       </a:t>
                      </a:r>
                    </a:p>
                  </a:txBody>
                  <a:tcPr marL="0" marR="0" marT="0" marB="0"/>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2"/>
                  </a:ext>
                </a:extLst>
              </a:tr>
              <a:tr h="161066">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tc gridSpan="2">
                  <a:txBody>
                    <a:bodyPr/>
                    <a:lstStyle/>
                    <a:p>
                      <a:pPr algn="l" fontAlgn="b"/>
                      <a:r>
                        <a:rPr lang="pt-BR" sz="900" u="none" strike="noStrike">
                          <a:effectLst/>
                        </a:rPr>
                        <a:t>Ministério da Saúde</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3"/>
                  </a:ext>
                </a:extLst>
              </a:tr>
              <a:tr h="161066">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tc gridSpan="3">
                  <a:txBody>
                    <a:bodyPr/>
                    <a:lstStyle/>
                    <a:p>
                      <a:pPr algn="l" fontAlgn="b"/>
                      <a:r>
                        <a:rPr lang="pt-BR" sz="900" u="none" strike="noStrike">
                          <a:effectLst/>
                        </a:rPr>
                        <a:t>Fundação Oswaldo Cruz</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161066">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gridSpan="3">
                  <a:txBody>
                    <a:bodyPr/>
                    <a:lstStyle/>
                    <a:p>
                      <a:pPr algn="l" fontAlgn="b"/>
                      <a:r>
                        <a:rPr lang="pt-BR" sz="900" u="none" strike="noStrike">
                          <a:effectLst/>
                        </a:rPr>
                        <a:t>Diretoria de Recursos Humanos - DIREH</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5"/>
                  </a:ext>
                </a:extLst>
              </a:tr>
              <a:tr h="161066">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gridSpan="4">
                  <a:txBody>
                    <a:bodyPr/>
                    <a:lstStyle/>
                    <a:p>
                      <a:pPr algn="l" fontAlgn="b"/>
                      <a:r>
                        <a:rPr lang="pt-BR" sz="900" u="none" strike="noStrike">
                          <a:effectLst/>
                        </a:rPr>
                        <a:t>Departamento de Administração de Recursos Humanos - DARH</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161066">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7"/>
                  </a:ext>
                </a:extLst>
              </a:tr>
              <a:tr h="161066">
                <a:tc gridSpan="6">
                  <a:txBody>
                    <a:bodyPr/>
                    <a:lstStyle/>
                    <a:p>
                      <a:pPr algn="l" fontAlgn="b"/>
                      <a:r>
                        <a:rPr lang="pt-BR" sz="900" u="none" strike="noStrike" dirty="0">
                          <a:effectLst/>
                        </a:rPr>
                        <a:t>Mudança na Concessão da GD para servidores aposentados, de acordo com a Lei nº 13.326/2016</a:t>
                      </a:r>
                      <a:endParaRPr lang="pt-BR" sz="9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8"/>
                  </a:ext>
                </a:extLst>
              </a:tr>
              <a:tr h="161066">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9"/>
                  </a:ext>
                </a:extLst>
              </a:tr>
              <a:tr h="161066">
                <a:tc gridSpan="7">
                  <a:txBody>
                    <a:bodyPr/>
                    <a:lstStyle/>
                    <a:p>
                      <a:pPr algn="l" fontAlgn="b"/>
                      <a:r>
                        <a:rPr lang="pt-BR" sz="900" u="none" strike="noStrike">
                          <a:effectLst/>
                        </a:rPr>
                        <a:t>Exemplo de valores da GD para servidores que se encontram no "topo" de suas carreiras com Média dos Pontos dos últimos 60 meses  = 97,53 </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0"/>
                  </a:ext>
                </a:extLst>
              </a:tr>
              <a:tr h="169120">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1"/>
                  </a:ext>
                </a:extLst>
              </a:tr>
              <a:tr h="805331">
                <a:tc>
                  <a:txBody>
                    <a:bodyPr/>
                    <a:lstStyle/>
                    <a:p>
                      <a:pPr algn="ctr" fontAlgn="ctr"/>
                      <a:r>
                        <a:rPr lang="pt-BR" sz="900" u="none" strike="noStrike" dirty="0">
                          <a:effectLst/>
                        </a:rPr>
                        <a:t>Servidores na última Classe e Padrão do Cargo </a:t>
                      </a:r>
                      <a:endParaRPr lang="pt-BR" sz="9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b"/>
                      <a:r>
                        <a:rPr lang="pt-BR" sz="900" u="none" strike="noStrike" dirty="0">
                          <a:effectLst/>
                        </a:rPr>
                        <a:t>Valor de 1 Ponto R$</a:t>
                      </a:r>
                      <a:endParaRPr lang="pt-BR" sz="9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pt-BR" sz="900" u="none" strike="noStrike" dirty="0">
                          <a:effectLst/>
                        </a:rPr>
                        <a:t>Média dos pontos dos últimos 60 meses = 97,53</a:t>
                      </a:r>
                      <a:endParaRPr lang="pt-BR" sz="9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pt-BR" sz="900" u="none" strike="noStrike" dirty="0">
                          <a:effectLst/>
                        </a:rPr>
                        <a:t>Atualmente recebe o valor correspondente a  50 Pontos</a:t>
                      </a:r>
                      <a:endParaRPr lang="pt-BR" sz="900" b="0" i="0" u="none" strike="noStrike" dirty="0">
                        <a:solidFill>
                          <a:srgbClr val="000000"/>
                        </a:solidFill>
                        <a:effectLst/>
                        <a:latin typeface="Calibri" panose="020F0502020204030204" pitchFamily="34" charset="0"/>
                      </a:endParaRPr>
                    </a:p>
                  </a:txBody>
                  <a:tcPr marL="0" marR="0" marT="0" marB="0" anchor="ctr"/>
                </a:tc>
                <a:tc gridSpan="3">
                  <a:txBody>
                    <a:bodyPr/>
                    <a:lstStyle/>
                    <a:p>
                      <a:pPr algn="ctr" fontAlgn="ctr"/>
                      <a:r>
                        <a:rPr lang="pt-BR" sz="900" u="none" strike="noStrike" dirty="0">
                          <a:effectLst/>
                        </a:rPr>
                        <a:t>Como Ficará (*) (**)</a:t>
                      </a:r>
                      <a:endParaRPr lang="pt-BR" sz="900" b="0"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2"/>
                  </a:ext>
                </a:extLst>
              </a:tr>
              <a:tr h="161066">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gridSpan="3">
                  <a:txBody>
                    <a:bodyPr/>
                    <a:lstStyle/>
                    <a:p>
                      <a:pPr algn="ctr" fontAlgn="b"/>
                      <a:r>
                        <a:rPr lang="pt-BR" sz="900" u="none" strike="noStrike" dirty="0">
                          <a:effectLst/>
                        </a:rPr>
                        <a:t>A partir de </a:t>
                      </a:r>
                      <a:endParaRPr lang="pt-BR" sz="900" b="1" i="0" u="none" strike="noStrike" dirty="0">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3"/>
                  </a:ext>
                </a:extLst>
              </a:tr>
              <a:tr h="161066">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b="1" u="none" strike="noStrike" dirty="0">
                          <a:effectLst/>
                        </a:rPr>
                        <a:t>01/01/2017</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pt-BR" sz="900" b="1" u="none" strike="noStrike" dirty="0">
                          <a:effectLst/>
                        </a:rPr>
                        <a:t>01/01/2018</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pt-BR" sz="900" b="1" u="none" strike="noStrike" dirty="0">
                          <a:effectLst/>
                        </a:rPr>
                        <a:t>01/01/2019</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4"/>
                  </a:ext>
                </a:extLst>
              </a:tr>
              <a:tr h="161066">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67% de 97,53 pontos</a:t>
                      </a:r>
                      <a:endParaRPr lang="pt-B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dirty="0">
                          <a:effectLst/>
                        </a:rPr>
                        <a:t>84% de 97,53 pontos </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100% de 97,53 pontos </a:t>
                      </a:r>
                      <a:endParaRPr lang="pt-B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5"/>
                  </a:ext>
                </a:extLst>
              </a:tr>
              <a:tr h="161066">
                <a:tc>
                  <a:txBody>
                    <a:bodyPr/>
                    <a:lstStyle/>
                    <a:p>
                      <a:pPr algn="l" fontAlgn="b"/>
                      <a:r>
                        <a:rPr lang="pt-BR" sz="900" u="none" strike="noStrike">
                          <a:effectLst/>
                        </a:rPr>
                        <a:t>Nivel Superior</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25,25</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2.462,63</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1.262,50</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1.649,96</a:t>
                      </a:r>
                      <a:endParaRPr lang="pt-BR" sz="9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dirty="0">
                          <a:effectLst/>
                        </a:rPr>
                        <a:t>2.068,61</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2.462,63</a:t>
                      </a:r>
                      <a:endParaRPr lang="pt-B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6"/>
                  </a:ext>
                </a:extLst>
              </a:tr>
              <a:tr h="169120">
                <a:tc>
                  <a:txBody>
                    <a:bodyPr/>
                    <a:lstStyle/>
                    <a:p>
                      <a:pPr algn="l" fontAlgn="b"/>
                      <a:r>
                        <a:rPr lang="pt-BR" sz="900" u="none" strike="noStrike">
                          <a:effectLst/>
                        </a:rPr>
                        <a:t>Nivel Intermediário</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10,90</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1.063,08</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pt-BR" sz="900" u="none" strike="noStrike">
                          <a:effectLst/>
                        </a:rPr>
                        <a:t>                        545,00 </a:t>
                      </a:r>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a:effectLst/>
                        </a:rPr>
                        <a:t>712,26</a:t>
                      </a:r>
                      <a:endParaRPr lang="pt-BR" sz="9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dirty="0">
                          <a:effectLst/>
                        </a:rPr>
                        <a:t>892,98</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pt-BR" sz="900" u="none" strike="noStrike" dirty="0">
                          <a:effectLst/>
                        </a:rPr>
                        <a:t>1.063,08</a:t>
                      </a:r>
                      <a:endParaRPr lang="pt-BR" sz="9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7"/>
                  </a:ext>
                </a:extLst>
              </a:tr>
              <a:tr h="161066">
                <a:tc>
                  <a:txBody>
                    <a:bodyPr/>
                    <a:lstStyle/>
                    <a:p>
                      <a:pPr algn="l" fontAlgn="b"/>
                      <a:r>
                        <a:rPr lang="pt-BR" sz="800" u="none" strike="noStrike" dirty="0">
                          <a:effectLst/>
                        </a:rPr>
                        <a:t>Fonte: SIAPE dez/2016</a:t>
                      </a:r>
                      <a:endParaRPr lang="pt-BR"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8"/>
                  </a:ext>
                </a:extLst>
              </a:tr>
              <a:tr h="161066">
                <a:tc>
                  <a:txBody>
                    <a:bodyPr/>
                    <a:lstStyle/>
                    <a:p>
                      <a:pPr algn="l" fontAlgn="b"/>
                      <a:r>
                        <a:rPr lang="pt-BR" sz="800" u="none" strike="noStrike" dirty="0">
                          <a:effectLst/>
                        </a:rPr>
                        <a:t>Elaborado por : Leila Bezerra</a:t>
                      </a:r>
                      <a:endParaRPr lang="pt-BR" sz="8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19"/>
                  </a:ext>
                </a:extLst>
              </a:tr>
              <a:tr h="161066">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20"/>
                  </a:ext>
                </a:extLst>
              </a:tr>
              <a:tr h="161066">
                <a:tc gridSpan="6">
                  <a:txBody>
                    <a:bodyPr/>
                    <a:lstStyle/>
                    <a:p>
                      <a:pPr algn="l" fontAlgn="b"/>
                      <a:r>
                        <a:rPr lang="pt-BR" sz="900" u="none" strike="noStrike">
                          <a:effectLst/>
                        </a:rPr>
                        <a:t>* A opção é facultativa aos servidores que aposentam com paridade com os servidores ativos (art. 28 Leia 13.326/2016)</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21"/>
                  </a:ext>
                </a:extLst>
              </a:tr>
              <a:tr h="161066">
                <a:tc gridSpan="8">
                  <a:txBody>
                    <a:bodyPr/>
                    <a:lstStyle/>
                    <a:p>
                      <a:pPr algn="l" fontAlgn="b"/>
                      <a:r>
                        <a:rPr lang="pt-BR" sz="900" u="none" strike="noStrike">
                          <a:effectLst/>
                        </a:rPr>
                        <a:t>** Só poderá optar o servidor que tiver percebido gratificações de desempenho por, no mínimo, 60 meses, antes da data da aposentadoria/instituição</a:t>
                      </a:r>
                      <a:endParaRPr lang="pt-BR" sz="900" b="0" i="0" u="none" strike="noStrike">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22"/>
                  </a:ext>
                </a:extLst>
              </a:tr>
              <a:tr h="161066">
                <a:tc gridSpan="4">
                  <a:txBody>
                    <a:bodyPr/>
                    <a:lstStyle/>
                    <a:p>
                      <a:pPr algn="l" fontAlgn="b"/>
                      <a:r>
                        <a:rPr lang="pt-BR" sz="900" u="none" strike="noStrike" dirty="0">
                          <a:effectLst/>
                        </a:rPr>
                        <a:t>     da pensão. (Paragrafo único do art. 28 da lei 13.326/2016)</a:t>
                      </a:r>
                      <a:endParaRPr lang="pt-BR" sz="9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pt-BR" sz="9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23"/>
                  </a:ext>
                </a:extLst>
              </a:tr>
            </a:tbl>
          </a:graphicData>
        </a:graphic>
      </p:graphicFrame>
      <p:pic>
        <p:nvPicPr>
          <p:cNvPr id="9" name="Object 1">
            <a:extLst>
              <a:ext uri="{63B3BB69-23CF-44E3-9099-C40C66FF867C}">
                <a14:compatExt xmlns:a14="http://schemas.microsoft.com/office/drawing/2010/main" spid="_x0000_s1025"/>
              </a:ext>
            </a:extLst>
          </p:cNvPr>
          <p:cNvPicPr>
            <a:picLocks noChangeAspect="1"/>
          </p:cNvPicPr>
          <p:nvPr/>
        </p:nvPicPr>
        <p:blipFill>
          <a:blip r:embed="rId3"/>
          <a:stretch>
            <a:fillRect/>
          </a:stretch>
        </p:blipFill>
        <p:spPr>
          <a:xfrm>
            <a:off x="432492" y="-1150340"/>
            <a:ext cx="933450" cy="781050"/>
          </a:xfrm>
          <a:prstGeom prst="rect">
            <a:avLst/>
          </a:prstGeom>
        </p:spPr>
      </p:pic>
      <p:pic>
        <p:nvPicPr>
          <p:cNvPr id="5" name="Imagem 4"/>
          <p:cNvPicPr>
            <a:picLocks noChangeAspect="1"/>
          </p:cNvPicPr>
          <p:nvPr/>
        </p:nvPicPr>
        <p:blipFill>
          <a:blip r:embed="rId4"/>
          <a:stretch>
            <a:fillRect/>
          </a:stretch>
        </p:blipFill>
        <p:spPr>
          <a:xfrm>
            <a:off x="899217" y="1340768"/>
            <a:ext cx="932769" cy="780356"/>
          </a:xfrm>
          <a:prstGeom prst="rect">
            <a:avLst/>
          </a:prstGeom>
        </p:spPr>
      </p:pic>
    </p:spTree>
    <p:extLst>
      <p:ext uri="{BB962C8B-B14F-4D97-AF65-F5344CB8AC3E}">
        <p14:creationId xmlns:p14="http://schemas.microsoft.com/office/powerpoint/2010/main" val="630765035"/>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14</a:t>
            </a:fld>
            <a:endParaRPr lang="pt-BR" dirty="0"/>
          </a:p>
        </p:txBody>
      </p:sp>
      <p:sp>
        <p:nvSpPr>
          <p:cNvPr id="3" name="CaixaDeTexto 2"/>
          <p:cNvSpPr txBox="1"/>
          <p:nvPr/>
        </p:nvSpPr>
        <p:spPr>
          <a:xfrm>
            <a:off x="683568" y="457952"/>
            <a:ext cx="8003232" cy="461665"/>
          </a:xfrm>
          <a:prstGeom prst="rect">
            <a:avLst/>
          </a:prstGeom>
          <a:noFill/>
        </p:spPr>
        <p:txBody>
          <a:bodyPr wrap="square" rtlCol="0">
            <a:spAutoFit/>
          </a:bodyPr>
          <a:lstStyle/>
          <a:p>
            <a:r>
              <a:rPr lang="pt-BR" sz="2400" b="1" dirty="0"/>
              <a:t>Procedimentos para o servidor aposentado ou pensionista:</a:t>
            </a:r>
          </a:p>
        </p:txBody>
      </p:sp>
      <p:sp>
        <p:nvSpPr>
          <p:cNvPr id="4" name="CaixaDeTexto 3"/>
          <p:cNvSpPr txBox="1"/>
          <p:nvPr/>
        </p:nvSpPr>
        <p:spPr>
          <a:xfrm>
            <a:off x="574762" y="1012954"/>
            <a:ext cx="7992888" cy="4832092"/>
          </a:xfrm>
          <a:prstGeom prst="rect">
            <a:avLst/>
          </a:prstGeom>
          <a:noFill/>
        </p:spPr>
        <p:txBody>
          <a:bodyPr wrap="square" rtlCol="0">
            <a:spAutoFit/>
          </a:bodyPr>
          <a:lstStyle/>
          <a:p>
            <a:r>
              <a:rPr lang="pt-BR" dirty="0"/>
              <a:t> </a:t>
            </a:r>
            <a:r>
              <a:rPr lang="pt-BR" sz="2000" b="1" i="1" dirty="0">
                <a:latin typeface="Lucida Bright" panose="02040602050505020304" pitchFamily="18" charset="0"/>
                <a:ea typeface="Arial Unicode MS" panose="020B0604020202020204" pitchFamily="34" charset="-128"/>
                <a:cs typeface="Arial Unicode MS" panose="020B0604020202020204" pitchFamily="34" charset="-128"/>
              </a:rPr>
              <a:t>1. </a:t>
            </a:r>
            <a:r>
              <a:rPr lang="pt-BR" b="1" i="1" dirty="0">
                <a:latin typeface="Lucida Bright" panose="02040602050505020304" pitchFamily="18" charset="0"/>
                <a:ea typeface="Arial Unicode MS" panose="020B0604020202020204" pitchFamily="34" charset="-128"/>
                <a:cs typeface="Arial Unicode MS" panose="020B0604020202020204" pitchFamily="34" charset="-128"/>
              </a:rPr>
              <a:t>Entrar em contato, via telefone, com sua Unidade.</a:t>
            </a:r>
          </a:p>
          <a:p>
            <a:r>
              <a:rPr lang="pt-BR" b="1" i="1" dirty="0">
                <a:latin typeface="Lucida Bright" panose="02040602050505020304" pitchFamily="18" charset="0"/>
                <a:ea typeface="Arial Unicode MS" panose="020B0604020202020204" pitchFamily="34" charset="-128"/>
                <a:cs typeface="Arial Unicode MS" panose="020B0604020202020204" pitchFamily="34" charset="-128"/>
              </a:rPr>
              <a:t>	</a:t>
            </a:r>
          </a:p>
          <a:p>
            <a:r>
              <a:rPr lang="pt-BR" b="1" i="1" dirty="0">
                <a:latin typeface="Lucida Bright" panose="02040602050505020304" pitchFamily="18" charset="0"/>
                <a:ea typeface="Arial Unicode MS" panose="020B0604020202020204" pitchFamily="34" charset="-128"/>
                <a:cs typeface="Arial Unicode MS" panose="020B0604020202020204" pitchFamily="34" charset="-128"/>
              </a:rPr>
              <a:t>	a) aposentados e pensionistas da Fiocruz-Rio de Janeiro, entrar em contato com </a:t>
            </a:r>
            <a:r>
              <a:rPr lang="pt-BR" b="1" i="1" dirty="0" err="1">
                <a:latin typeface="Lucida Bright" panose="02040602050505020304" pitchFamily="18" charset="0"/>
                <a:ea typeface="Arial Unicode MS" panose="020B0604020202020204" pitchFamily="34" charset="-128"/>
                <a:cs typeface="Arial Unicode MS" panose="020B0604020202020204" pitchFamily="34" charset="-128"/>
              </a:rPr>
              <a:t>DIREH-Atende</a:t>
            </a:r>
            <a:r>
              <a:rPr lang="pt-BR" b="1" i="1" dirty="0">
                <a:latin typeface="Lucida Bright" panose="02040602050505020304" pitchFamily="18" charset="0"/>
                <a:ea typeface="Arial Unicode MS" panose="020B0604020202020204" pitchFamily="34" charset="-128"/>
                <a:cs typeface="Arial Unicode MS" panose="020B0604020202020204" pitchFamily="34" charset="-128"/>
              </a:rPr>
              <a:t> através dos telefones: </a:t>
            </a:r>
            <a:r>
              <a:rPr lang="pt-BR" b="1" dirty="0">
                <a:solidFill>
                  <a:srgbClr val="FF0000"/>
                </a:solidFill>
              </a:rPr>
              <a:t>3836-2084/3836-2747, no horário das 09:00h às 16:00h,</a:t>
            </a:r>
          </a:p>
          <a:p>
            <a:endParaRPr lang="pt-BR" b="1" dirty="0">
              <a:solidFill>
                <a:srgbClr val="FF0000"/>
              </a:solidFill>
            </a:endParaRPr>
          </a:p>
          <a:p>
            <a:r>
              <a:rPr lang="pt-BR" b="1" i="1" dirty="0">
                <a:solidFill>
                  <a:srgbClr val="FF0000"/>
                </a:solidFill>
                <a:latin typeface="Lucida Bright" panose="02040602050505020304" pitchFamily="18" charset="0"/>
                <a:ea typeface="Arial Unicode MS" panose="020B0604020202020204" pitchFamily="34" charset="-128"/>
                <a:cs typeface="Arial Unicode MS" panose="020B0604020202020204" pitchFamily="34" charset="-128"/>
              </a:rPr>
              <a:t>	</a:t>
            </a:r>
            <a:r>
              <a:rPr lang="pt-BR" b="1" i="1" dirty="0">
                <a:latin typeface="Lucida Bright" panose="02040602050505020304" pitchFamily="18" charset="0"/>
                <a:ea typeface="Arial Unicode MS" panose="020B0604020202020204" pitchFamily="34" charset="-128"/>
                <a:cs typeface="Arial Unicode MS" panose="020B0604020202020204" pitchFamily="34" charset="-128"/>
              </a:rPr>
              <a:t>b) </a:t>
            </a:r>
            <a:r>
              <a:rPr lang="pt-BR" b="1" i="1" dirty="0">
                <a:latin typeface="Lucida Bright" panose="02040602050505020304" pitchFamily="18" charset="0"/>
              </a:rPr>
              <a:t>Aposentados e pensionistas das Unidades Regionais (fora do Rio de Janeiro), entrar em contato com o Serviço de Gestão do Trabalho de sua Regional; </a:t>
            </a:r>
          </a:p>
          <a:p>
            <a:endParaRPr lang="pt-BR" i="1" dirty="0">
              <a:latin typeface="Lucida Bright" panose="02040602050505020304" pitchFamily="18" charset="0"/>
              <a:ea typeface="Arial Unicode MS" panose="020B0604020202020204" pitchFamily="34" charset="-128"/>
              <a:cs typeface="Arial Unicode MS" panose="020B0604020202020204" pitchFamily="34" charset="-128"/>
            </a:endParaRPr>
          </a:p>
          <a:p>
            <a:r>
              <a:rPr lang="pt-BR" b="1" i="1" dirty="0">
                <a:latin typeface="Lucida Bright" panose="02040602050505020304" pitchFamily="18" charset="0"/>
                <a:ea typeface="Arial Unicode MS" panose="020B0604020202020204" pitchFamily="34" charset="-128"/>
                <a:cs typeface="Arial Unicode MS" panose="020B0604020202020204" pitchFamily="34" charset="-128"/>
              </a:rPr>
              <a:t>2. Agendar o dia e a hora em que deverá comparecer para ciência do Termo de Opção de Incorporação da Gratificação de Desempenho na aposentadoria ou na Pensão;</a:t>
            </a:r>
          </a:p>
          <a:p>
            <a:endParaRPr lang="pt-BR" b="1" i="1" dirty="0">
              <a:latin typeface="Lucida Bright" panose="02040602050505020304" pitchFamily="18" charset="0"/>
              <a:ea typeface="Arial Unicode MS" panose="020B0604020202020204" pitchFamily="34" charset="-128"/>
              <a:cs typeface="Arial Unicode MS" panose="020B0604020202020204" pitchFamily="34" charset="-128"/>
            </a:endParaRPr>
          </a:p>
          <a:p>
            <a:r>
              <a:rPr lang="pt-BR" b="1" i="1" dirty="0">
                <a:latin typeface="Lucida Bright" panose="02040602050505020304" pitchFamily="18" charset="0"/>
                <a:ea typeface="Arial Unicode MS" panose="020B0604020202020204" pitchFamily="34" charset="-128"/>
                <a:cs typeface="Arial Unicode MS" panose="020B0604020202020204" pitchFamily="34" charset="-128"/>
              </a:rPr>
              <a:t>3. Se apresentar em data e hora marcada no endereço que será informado no ato do agendamento pela equipe da Fiocruz;</a:t>
            </a:r>
          </a:p>
          <a:p>
            <a:endParaRPr lang="pt-BR" b="1" i="1" dirty="0">
              <a:latin typeface="Lucida Bright" panose="0204060205050502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18218008"/>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15</a:t>
            </a:fld>
            <a:endParaRPr lang="pt-BR" dirty="0"/>
          </a:p>
        </p:txBody>
      </p:sp>
      <p:sp>
        <p:nvSpPr>
          <p:cNvPr id="3" name="CaixaDeTexto 2"/>
          <p:cNvSpPr txBox="1"/>
          <p:nvPr/>
        </p:nvSpPr>
        <p:spPr>
          <a:xfrm>
            <a:off x="683568" y="457952"/>
            <a:ext cx="8003232" cy="461665"/>
          </a:xfrm>
          <a:prstGeom prst="rect">
            <a:avLst/>
          </a:prstGeom>
          <a:noFill/>
        </p:spPr>
        <p:txBody>
          <a:bodyPr wrap="square" rtlCol="0">
            <a:spAutoFit/>
          </a:bodyPr>
          <a:lstStyle/>
          <a:p>
            <a:r>
              <a:rPr lang="pt-BR" sz="2400" b="1" dirty="0"/>
              <a:t>Procedimentos para o servidor aposentado ou pensionista:</a:t>
            </a:r>
          </a:p>
        </p:txBody>
      </p:sp>
      <p:sp>
        <p:nvSpPr>
          <p:cNvPr id="4" name="CaixaDeTexto 3"/>
          <p:cNvSpPr txBox="1"/>
          <p:nvPr/>
        </p:nvSpPr>
        <p:spPr>
          <a:xfrm>
            <a:off x="574762" y="1012954"/>
            <a:ext cx="7992888" cy="2616101"/>
          </a:xfrm>
          <a:prstGeom prst="rect">
            <a:avLst/>
          </a:prstGeom>
          <a:noFill/>
        </p:spPr>
        <p:txBody>
          <a:bodyPr wrap="square" rtlCol="0">
            <a:spAutoFit/>
          </a:bodyPr>
          <a:lstStyle/>
          <a:p>
            <a:r>
              <a:rPr lang="pt-BR" dirty="0"/>
              <a:t> </a:t>
            </a:r>
            <a:r>
              <a:rPr lang="pt-BR" sz="2000" b="1" i="1" dirty="0">
                <a:latin typeface="Lucida Bright" panose="02040602050505020304" pitchFamily="18" charset="0"/>
                <a:ea typeface="Arial Unicode MS" panose="020B0604020202020204" pitchFamily="34" charset="-128"/>
                <a:cs typeface="Arial Unicode MS" panose="020B0604020202020204" pitchFamily="34" charset="-128"/>
              </a:rPr>
              <a:t>4. </a:t>
            </a:r>
            <a:r>
              <a:rPr lang="pt-BR" b="1" i="1" dirty="0">
                <a:latin typeface="Lucida Bright" panose="02040602050505020304" pitchFamily="18" charset="0"/>
                <a:ea typeface="Arial Unicode MS" panose="020B0604020202020204" pitchFamily="34" charset="-128"/>
                <a:cs typeface="Arial Unicode MS" panose="020B0604020202020204" pitchFamily="34" charset="-128"/>
              </a:rPr>
              <a:t>Em caso de impedimento, informar com antecedência;</a:t>
            </a:r>
          </a:p>
          <a:p>
            <a:endParaRPr lang="pt-BR" b="1" i="1" dirty="0">
              <a:latin typeface="Lucida Bright" panose="02040602050505020304" pitchFamily="18" charset="0"/>
              <a:ea typeface="Arial Unicode MS" panose="020B0604020202020204" pitchFamily="34" charset="-128"/>
              <a:cs typeface="Arial Unicode MS" panose="020B0604020202020204" pitchFamily="34" charset="-128"/>
            </a:endParaRPr>
          </a:p>
          <a:p>
            <a:r>
              <a:rPr lang="pt-BR" b="1" i="1" dirty="0">
                <a:latin typeface="Lucida Bright" panose="02040602050505020304" pitchFamily="18" charset="0"/>
                <a:ea typeface="Arial Unicode MS" panose="020B0604020202020204" pitchFamily="34" charset="-128"/>
                <a:cs typeface="Arial Unicode MS" panose="020B0604020202020204" pitchFamily="34" charset="-128"/>
              </a:rPr>
              <a:t>5. Poderá ser aceita procuração pública, com validade de no máximo 6 (seis) meses;</a:t>
            </a:r>
          </a:p>
          <a:p>
            <a:endParaRPr lang="pt-BR" b="1" i="1" dirty="0">
              <a:latin typeface="Lucida Bright" panose="02040602050505020304" pitchFamily="18" charset="0"/>
              <a:ea typeface="Arial Unicode MS" panose="020B0604020202020204" pitchFamily="34" charset="-128"/>
              <a:cs typeface="Arial Unicode MS" panose="020B0604020202020204" pitchFamily="34" charset="-128"/>
            </a:endParaRPr>
          </a:p>
          <a:p>
            <a:r>
              <a:rPr lang="pt-BR" b="1" i="1" dirty="0">
                <a:latin typeface="Lucida Bright" panose="02040602050505020304" pitchFamily="18" charset="0"/>
                <a:ea typeface="Arial Unicode MS" panose="020B0604020202020204" pitchFamily="34" charset="-128"/>
                <a:cs typeface="Arial Unicode MS" panose="020B0604020202020204" pitchFamily="34" charset="-128"/>
              </a:rPr>
              <a:t>6- A opção pela incorporação somente será válida com a assinatura do Termo de Opção.</a:t>
            </a:r>
            <a:endParaRPr lang="pt-BR" b="1" dirty="0">
              <a:solidFill>
                <a:srgbClr val="FF0000"/>
              </a:solidFill>
            </a:endParaRPr>
          </a:p>
          <a:p>
            <a:endParaRPr lang="pt-BR" b="1" dirty="0">
              <a:solidFill>
                <a:srgbClr val="FF0000"/>
              </a:solidFill>
            </a:endParaRPr>
          </a:p>
          <a:p>
            <a:endParaRPr lang="pt-BR" b="1" i="1" dirty="0">
              <a:latin typeface="Lucida Bright" panose="0204060205050502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1275828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16</a:t>
            </a:fld>
            <a:endParaRPr lang="pt-BR" dirty="0"/>
          </a:p>
        </p:txBody>
      </p:sp>
      <p:sp>
        <p:nvSpPr>
          <p:cNvPr id="3" name="CaixaDeTexto 2"/>
          <p:cNvSpPr txBox="1"/>
          <p:nvPr/>
        </p:nvSpPr>
        <p:spPr>
          <a:xfrm>
            <a:off x="676238" y="908720"/>
            <a:ext cx="7894931" cy="4524315"/>
          </a:xfrm>
          <a:prstGeom prst="rect">
            <a:avLst/>
          </a:prstGeom>
          <a:noFill/>
        </p:spPr>
        <p:txBody>
          <a:bodyPr wrap="square" rtlCol="0">
            <a:spAutoFit/>
          </a:bodyPr>
          <a:lstStyle/>
          <a:p>
            <a:pPr algn="ctr"/>
            <a:r>
              <a:rPr lang="pt-BR" sz="2400" b="1" dirty="0"/>
              <a:t>Diretoria de Recursos Humanos</a:t>
            </a:r>
          </a:p>
          <a:p>
            <a:pPr algn="ctr"/>
            <a:r>
              <a:rPr lang="pt-BR" sz="2400" b="1" dirty="0"/>
              <a:t>Departamento de Administração de Recursos Humanos</a:t>
            </a:r>
          </a:p>
          <a:p>
            <a:pPr algn="ctr"/>
            <a:endParaRPr lang="pt-BR" sz="2400" b="1" dirty="0"/>
          </a:p>
          <a:p>
            <a:pPr algn="ctr"/>
            <a:r>
              <a:rPr lang="pt-BR" sz="2400" b="1" dirty="0"/>
              <a:t>Leila Bezerra</a:t>
            </a:r>
          </a:p>
          <a:p>
            <a:pPr algn="ctr"/>
            <a:r>
              <a:rPr lang="pt-BR" sz="2400" b="1" dirty="0">
                <a:hlinkClick r:id="rId3"/>
              </a:rPr>
              <a:t>leilabezerra@fiocruz.br</a:t>
            </a:r>
            <a:endParaRPr lang="pt-BR" sz="2400" b="1" dirty="0"/>
          </a:p>
          <a:p>
            <a:pPr algn="ctr"/>
            <a:r>
              <a:rPr lang="pt-BR" sz="2400" b="1" dirty="0"/>
              <a:t>Sérgio Reis</a:t>
            </a:r>
          </a:p>
          <a:p>
            <a:pPr algn="ctr"/>
            <a:r>
              <a:rPr lang="pt-BR" sz="2400" b="1" dirty="0">
                <a:hlinkClick r:id="rId4"/>
              </a:rPr>
              <a:t>sreis@fiocruz.br</a:t>
            </a:r>
            <a:endParaRPr lang="pt-BR" sz="2400" b="1" dirty="0"/>
          </a:p>
          <a:p>
            <a:pPr algn="ctr"/>
            <a:r>
              <a:rPr lang="pt-BR" sz="2400" b="1" dirty="0"/>
              <a:t>Fátima Ayres</a:t>
            </a:r>
          </a:p>
          <a:p>
            <a:pPr algn="ctr"/>
            <a:r>
              <a:rPr lang="pt-BR" sz="2400" b="1" dirty="0">
                <a:hlinkClick r:id="rId5"/>
              </a:rPr>
              <a:t>Ayres@fiocruz.br</a:t>
            </a:r>
            <a:endParaRPr lang="pt-BR" sz="2400" b="1" dirty="0"/>
          </a:p>
          <a:p>
            <a:pPr algn="ctr"/>
            <a:endParaRPr lang="pt-BR" sz="2400" b="1" dirty="0"/>
          </a:p>
          <a:p>
            <a:pPr algn="ctr"/>
            <a:r>
              <a:rPr lang="pt-BR" sz="2400" b="1" dirty="0"/>
              <a:t>Tel. 3836-2174</a:t>
            </a:r>
          </a:p>
          <a:p>
            <a:pPr algn="ctr"/>
            <a:endParaRPr lang="pt-BR" sz="2400" b="1" dirty="0"/>
          </a:p>
        </p:txBody>
      </p:sp>
      <p:sp>
        <p:nvSpPr>
          <p:cNvPr id="4" name="CaixaDeTexto 3"/>
          <p:cNvSpPr txBox="1"/>
          <p:nvPr/>
        </p:nvSpPr>
        <p:spPr>
          <a:xfrm>
            <a:off x="693912" y="1899621"/>
            <a:ext cx="7992888" cy="461665"/>
          </a:xfrm>
          <a:prstGeom prst="rect">
            <a:avLst/>
          </a:prstGeom>
          <a:noFill/>
        </p:spPr>
        <p:txBody>
          <a:bodyPr wrap="square" rtlCol="0">
            <a:spAutoFit/>
          </a:bodyPr>
          <a:lstStyle/>
          <a:p>
            <a:r>
              <a:rPr lang="pt-BR" dirty="0"/>
              <a:t> </a:t>
            </a:r>
            <a:endParaRPr lang="pt-BR" sz="2400" b="1" i="1" dirty="0">
              <a:solidFill>
                <a:srgbClr val="FF0000"/>
              </a:solidFill>
            </a:endParaRPr>
          </a:p>
        </p:txBody>
      </p:sp>
    </p:spTree>
    <p:extLst>
      <p:ext uri="{BB962C8B-B14F-4D97-AF65-F5344CB8AC3E}">
        <p14:creationId xmlns:p14="http://schemas.microsoft.com/office/powerpoint/2010/main" val="56099366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87" y="0"/>
            <a:ext cx="9142413" cy="6858000"/>
          </a:xfrm>
        </p:spPr>
      </p:pic>
      <p:sp>
        <p:nvSpPr>
          <p:cNvPr id="3075" name="Título 1"/>
          <p:cNvSpPr>
            <a:spLocks noGrp="1"/>
          </p:cNvSpPr>
          <p:nvPr>
            <p:ph type="title"/>
          </p:nvPr>
        </p:nvSpPr>
        <p:spPr>
          <a:xfrm>
            <a:off x="457200" y="1340768"/>
            <a:ext cx="8229600" cy="3312343"/>
          </a:xfrm>
        </p:spPr>
        <p:txBody>
          <a:bodyPr/>
          <a:lstStyle/>
          <a:p>
            <a:br>
              <a:rPr lang="pt-BR" sz="3600" dirty="0"/>
            </a:br>
            <a:r>
              <a:rPr lang="pt-BR" sz="4000" dirty="0"/>
              <a:t>Lei nº 13.326 </a:t>
            </a:r>
            <a:br>
              <a:rPr lang="pt-BR" sz="4000" dirty="0"/>
            </a:br>
            <a:r>
              <a:rPr lang="pt-BR" sz="4000" dirty="0"/>
              <a:t>de 29 de julho de 2016</a:t>
            </a:r>
            <a:br>
              <a:rPr lang="pt-BR" sz="4000" dirty="0"/>
            </a:br>
            <a:br>
              <a:rPr lang="pt-BR" sz="4000" dirty="0"/>
            </a:br>
            <a:endParaRPr lang="pt-BR" altLang="pt-BR" sz="4000" b="1" dirty="0">
              <a:solidFill>
                <a:schemeClr val="tx2"/>
              </a:solidFill>
              <a:latin typeface="Trebuchet MS" pitchFamily="34" charset="0"/>
            </a:endParaRPr>
          </a:p>
        </p:txBody>
      </p:sp>
      <p:sp>
        <p:nvSpPr>
          <p:cNvPr id="3077" name="CaixaDeTexto 2"/>
          <p:cNvSpPr txBox="1">
            <a:spLocks noChangeArrowheads="1"/>
          </p:cNvSpPr>
          <p:nvPr/>
        </p:nvSpPr>
        <p:spPr bwMode="auto">
          <a:xfrm>
            <a:off x="2934605" y="5033857"/>
            <a:ext cx="327637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pt-BR" altLang="pt-BR" sz="1400" dirty="0"/>
              <a:t>Leila Bezerra/DARH/DIREH</a:t>
            </a:r>
          </a:p>
          <a:p>
            <a:pPr algn="ctr" eaLnBrk="1" hangingPunct="1">
              <a:spcBef>
                <a:spcPct val="0"/>
              </a:spcBef>
              <a:buFontTx/>
              <a:buNone/>
            </a:pPr>
            <a:r>
              <a:rPr lang="pt-BR" altLang="pt-BR" sz="1400" dirty="0"/>
              <a:t>dezembro/2016</a:t>
            </a:r>
          </a:p>
        </p:txBody>
      </p:sp>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2</a:t>
            </a:fld>
            <a:endParaRPr lang="pt-BR" dirty="0"/>
          </a:p>
        </p:txBody>
      </p:sp>
    </p:spTree>
    <p:extLst>
      <p:ext uri="{BB962C8B-B14F-4D97-AF65-F5344CB8AC3E}">
        <p14:creationId xmlns:p14="http://schemas.microsoft.com/office/powerpoint/2010/main" val="89786840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3</a:t>
            </a:fld>
            <a:endParaRPr lang="pt-BR" dirty="0"/>
          </a:p>
        </p:txBody>
      </p:sp>
      <p:sp>
        <p:nvSpPr>
          <p:cNvPr id="3" name="CaixaDeTexto 2"/>
          <p:cNvSpPr txBox="1"/>
          <p:nvPr/>
        </p:nvSpPr>
        <p:spPr>
          <a:xfrm>
            <a:off x="2411760" y="457952"/>
            <a:ext cx="5832648" cy="523220"/>
          </a:xfrm>
          <a:prstGeom prst="rect">
            <a:avLst/>
          </a:prstGeom>
          <a:noFill/>
        </p:spPr>
        <p:txBody>
          <a:bodyPr wrap="square" rtlCol="0">
            <a:spAutoFit/>
          </a:bodyPr>
          <a:lstStyle/>
          <a:p>
            <a:r>
              <a:rPr lang="pt-BR" sz="2800" b="1" dirty="0"/>
              <a:t>Art. 28 da Lei nº 13.326/2016</a:t>
            </a:r>
          </a:p>
        </p:txBody>
      </p:sp>
      <p:sp>
        <p:nvSpPr>
          <p:cNvPr id="4" name="CaixaDeTexto 3"/>
          <p:cNvSpPr txBox="1"/>
          <p:nvPr/>
        </p:nvSpPr>
        <p:spPr>
          <a:xfrm>
            <a:off x="693912" y="948325"/>
            <a:ext cx="7992888" cy="4893647"/>
          </a:xfrm>
          <a:prstGeom prst="rect">
            <a:avLst/>
          </a:prstGeom>
          <a:noFill/>
        </p:spPr>
        <p:txBody>
          <a:bodyPr wrap="square" rtlCol="0">
            <a:spAutoFit/>
          </a:bodyPr>
          <a:lstStyle/>
          <a:p>
            <a:r>
              <a:rPr lang="pt-BR" dirty="0"/>
              <a:t> </a:t>
            </a:r>
            <a:r>
              <a:rPr lang="pt-BR" sz="2400" dirty="0"/>
              <a:t>“Art. 28. É facultado aos servidores, aposentados e pensionistas que </a:t>
            </a:r>
            <a:r>
              <a:rPr lang="pt-BR" sz="2400" b="1" dirty="0">
                <a:solidFill>
                  <a:srgbClr val="FF0000"/>
                </a:solidFill>
              </a:rPr>
              <a:t>estejam sujeitos </a:t>
            </a:r>
            <a:r>
              <a:rPr lang="pt-BR" sz="2400" dirty="0"/>
              <a:t>ao disposto nos </a:t>
            </a:r>
            <a:r>
              <a:rPr lang="pt-BR" sz="2400" dirty="0" err="1"/>
              <a:t>arts</a:t>
            </a:r>
            <a:r>
              <a:rPr lang="pt-BR" sz="2400" dirty="0"/>
              <a:t>. 3º, 6º ou 6º-A da Emenda Constitucional nº 41, de 19 de dezembro de 2003, ou no art. 3º da Emenda Constitucional nº 47, de 5 de julho de 2005, </a:t>
            </a:r>
            <a:r>
              <a:rPr lang="pt-BR" sz="2400" b="1" dirty="0">
                <a:solidFill>
                  <a:srgbClr val="FF0000"/>
                </a:solidFill>
              </a:rPr>
              <a:t>optar pela incorporação de gratificações de desempenho aos proventos de aposentadoria ou de pensão</a:t>
            </a:r>
            <a:r>
              <a:rPr lang="pt-BR" sz="2400" dirty="0"/>
              <a:t>, nos termos dos art. 29 e art. 30, relativamente aos cargos, planos e carreiras a seguir dispostos: </a:t>
            </a:r>
          </a:p>
          <a:p>
            <a:r>
              <a:rPr lang="pt-BR" sz="2400" dirty="0"/>
              <a:t>...</a:t>
            </a:r>
          </a:p>
          <a:p>
            <a:r>
              <a:rPr lang="pt-BR" sz="2400" dirty="0"/>
              <a:t>III - Plano de Carreiras e Cargos de Ciência, Tecnologia, Produção e Inovação em Saúde Pública da Fundação Oswaldo Cruz - Fiocruz, de que trata a Lei nº 11.355, de 2006; </a:t>
            </a:r>
            <a:r>
              <a:rPr lang="pt-BR" sz="2400" b="1" i="1" dirty="0"/>
              <a:t>(grifo nosso)</a:t>
            </a:r>
            <a:r>
              <a:rPr lang="pt-BR" sz="2400" dirty="0"/>
              <a:t>.” ...</a:t>
            </a:r>
            <a:endParaRPr lang="pt-BR" sz="2400" b="1" i="1" dirty="0"/>
          </a:p>
        </p:txBody>
      </p:sp>
    </p:spTree>
    <p:extLst>
      <p:ext uri="{BB962C8B-B14F-4D97-AF65-F5344CB8AC3E}">
        <p14:creationId xmlns:p14="http://schemas.microsoft.com/office/powerpoint/2010/main" val="295477333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27384"/>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4</a:t>
            </a:fld>
            <a:endParaRPr lang="pt-BR" dirty="0"/>
          </a:p>
        </p:txBody>
      </p:sp>
      <p:sp>
        <p:nvSpPr>
          <p:cNvPr id="3" name="CaixaDeTexto 2"/>
          <p:cNvSpPr txBox="1"/>
          <p:nvPr/>
        </p:nvSpPr>
        <p:spPr>
          <a:xfrm>
            <a:off x="2411760" y="457952"/>
            <a:ext cx="5832648" cy="523220"/>
          </a:xfrm>
          <a:prstGeom prst="rect">
            <a:avLst/>
          </a:prstGeom>
          <a:noFill/>
        </p:spPr>
        <p:txBody>
          <a:bodyPr wrap="square" rtlCol="0">
            <a:spAutoFit/>
          </a:bodyPr>
          <a:lstStyle/>
          <a:p>
            <a:r>
              <a:rPr lang="pt-BR" sz="2800" b="1" dirty="0"/>
              <a:t>Art. 28 da Lei nº 13.326/2016</a:t>
            </a:r>
          </a:p>
        </p:txBody>
      </p:sp>
      <p:sp>
        <p:nvSpPr>
          <p:cNvPr id="4" name="CaixaDeTexto 3"/>
          <p:cNvSpPr txBox="1"/>
          <p:nvPr/>
        </p:nvSpPr>
        <p:spPr>
          <a:xfrm>
            <a:off x="574762" y="1108523"/>
            <a:ext cx="7992888" cy="4401205"/>
          </a:xfrm>
          <a:prstGeom prst="rect">
            <a:avLst/>
          </a:prstGeom>
          <a:noFill/>
        </p:spPr>
        <p:txBody>
          <a:bodyPr wrap="square" rtlCol="0">
            <a:spAutoFit/>
          </a:bodyPr>
          <a:lstStyle/>
          <a:p>
            <a:r>
              <a:rPr lang="pt-BR" dirty="0"/>
              <a:t> </a:t>
            </a:r>
            <a:r>
              <a:rPr lang="pt-BR" b="1" i="1" dirty="0">
                <a:latin typeface="Lucida Bright" panose="02040602050505020304" pitchFamily="18" charset="0"/>
                <a:ea typeface="Arial Unicode MS" panose="020B0604020202020204" pitchFamily="34" charset="-128"/>
                <a:cs typeface="Arial Unicode MS" panose="020B0604020202020204" pitchFamily="34" charset="-128"/>
              </a:rPr>
              <a:t>Isso significa ...</a:t>
            </a:r>
            <a:endParaRPr lang="pt-BR" sz="2000" b="1" i="1" dirty="0">
              <a:latin typeface="Lucida Bright" panose="02040602050505020304" pitchFamily="18" charset="0"/>
              <a:ea typeface="Arial Unicode MS" panose="020B0604020202020204" pitchFamily="34" charset="-128"/>
              <a:cs typeface="Arial Unicode MS" panose="020B0604020202020204" pitchFamily="34" charset="-128"/>
            </a:endParaRPr>
          </a:p>
          <a:p>
            <a:endParaRPr lang="pt-BR" sz="2000" dirty="0"/>
          </a:p>
          <a:p>
            <a:pPr marL="342900" indent="-342900">
              <a:buFont typeface="Arial" panose="020B0604020202020204" pitchFamily="34" charset="0"/>
              <a:buChar char="•"/>
            </a:pPr>
            <a:r>
              <a:rPr lang="pt-BR" dirty="0"/>
              <a:t>Que </a:t>
            </a:r>
            <a:r>
              <a:rPr lang="pt-BR" sz="2000" dirty="0"/>
              <a:t>atinge somente Servidores que </a:t>
            </a:r>
            <a:r>
              <a:rPr lang="pt-BR" sz="2000" b="1" dirty="0"/>
              <a:t>ingressaram</a:t>
            </a:r>
            <a:r>
              <a:rPr lang="pt-BR" sz="2000" dirty="0"/>
              <a:t> no serviço público </a:t>
            </a:r>
            <a:r>
              <a:rPr lang="pt-BR" sz="2000" b="1" dirty="0">
                <a:solidFill>
                  <a:srgbClr val="FF0000"/>
                </a:solidFill>
              </a:rPr>
              <a:t>até 19 de dezembro de 2003</a:t>
            </a:r>
            <a:r>
              <a:rPr lang="pt-BR" sz="2000" dirty="0"/>
              <a:t> (</a:t>
            </a:r>
            <a:r>
              <a:rPr lang="pt-BR" sz="2000" i="1" dirty="0"/>
              <a:t>data da Emenda Constitucional nº 41/2003).</a:t>
            </a:r>
          </a:p>
          <a:p>
            <a:pPr marL="342900" indent="-342900">
              <a:buFont typeface="Arial" panose="020B0604020202020204" pitchFamily="34" charset="0"/>
              <a:buChar char="•"/>
            </a:pPr>
            <a:endParaRPr lang="pt-BR" sz="2000" dirty="0"/>
          </a:p>
          <a:p>
            <a:pPr marL="342900" indent="-342900">
              <a:buFont typeface="Arial" panose="020B0604020202020204" pitchFamily="34" charset="0"/>
              <a:buChar char="•"/>
            </a:pPr>
            <a:r>
              <a:rPr lang="pt-BR" sz="2000" dirty="0"/>
              <a:t>Que os proventos de aposentadoria e pensão, em alguns casos,  são calculados com base na última remuneração recebida na atividade e terão </a:t>
            </a:r>
            <a:r>
              <a:rPr lang="pt-BR" sz="2000" b="1" dirty="0">
                <a:solidFill>
                  <a:srgbClr val="FF0000"/>
                </a:solidFill>
              </a:rPr>
              <a:t>paridade¹</a:t>
            </a:r>
            <a:r>
              <a:rPr lang="pt-BR" sz="2000" dirty="0"/>
              <a:t> com os servidores ativos. </a:t>
            </a:r>
          </a:p>
          <a:p>
            <a:endParaRPr lang="pt-BR" sz="2000" dirty="0"/>
          </a:p>
          <a:p>
            <a:pPr marL="342900" indent="-342900">
              <a:buFont typeface="Arial" panose="020B0604020202020204" pitchFamily="34" charset="0"/>
              <a:buChar char="•"/>
            </a:pPr>
            <a:r>
              <a:rPr lang="pt-BR" sz="2000" dirty="0"/>
              <a:t>O contracheque apresenta a relação das rubricas separadamente.</a:t>
            </a:r>
          </a:p>
          <a:p>
            <a:pPr marL="342900" indent="-342900">
              <a:buFont typeface="Arial" panose="020B0604020202020204" pitchFamily="34" charset="0"/>
              <a:buChar char="•"/>
            </a:pPr>
            <a:endParaRPr lang="pt-BR" sz="2000" dirty="0"/>
          </a:p>
          <a:p>
            <a:r>
              <a:rPr lang="pt-BR" sz="2000" b="1" i="1" dirty="0"/>
              <a:t>Nota</a:t>
            </a:r>
            <a:r>
              <a:rPr lang="pt-BR" sz="2000" b="1" dirty="0">
                <a:solidFill>
                  <a:srgbClr val="FF0000"/>
                </a:solidFill>
              </a:rPr>
              <a:t>¹</a:t>
            </a:r>
            <a:r>
              <a:rPr lang="pt-BR" sz="2000" b="1" i="1" dirty="0"/>
              <a:t> : Em linhas gerais, a paridade é a garantia constitucional do servidor aposentado em ter seus proventos reajustados em conformidade com os índices estendidos aos servidores ativos.</a:t>
            </a:r>
          </a:p>
        </p:txBody>
      </p:sp>
    </p:spTree>
    <p:extLst>
      <p:ext uri="{BB962C8B-B14F-4D97-AF65-F5344CB8AC3E}">
        <p14:creationId xmlns:p14="http://schemas.microsoft.com/office/powerpoint/2010/main" val="379623130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5</a:t>
            </a:fld>
            <a:endParaRPr lang="pt-BR" dirty="0"/>
          </a:p>
        </p:txBody>
      </p:sp>
      <p:sp>
        <p:nvSpPr>
          <p:cNvPr id="3" name="CaixaDeTexto 2"/>
          <p:cNvSpPr txBox="1"/>
          <p:nvPr/>
        </p:nvSpPr>
        <p:spPr>
          <a:xfrm>
            <a:off x="693912" y="487320"/>
            <a:ext cx="7910536" cy="461665"/>
          </a:xfrm>
          <a:prstGeom prst="rect">
            <a:avLst/>
          </a:prstGeom>
          <a:noFill/>
        </p:spPr>
        <p:txBody>
          <a:bodyPr wrap="square" rtlCol="0">
            <a:spAutoFit/>
          </a:bodyPr>
          <a:lstStyle/>
          <a:p>
            <a:r>
              <a:rPr lang="pt-BR" sz="2400" b="1" dirty="0"/>
              <a:t>Emenda Constitucional nº 41, de 19 de dezembro de 2003</a:t>
            </a:r>
          </a:p>
        </p:txBody>
      </p:sp>
      <p:sp>
        <p:nvSpPr>
          <p:cNvPr id="4" name="CaixaDeTexto 3"/>
          <p:cNvSpPr txBox="1"/>
          <p:nvPr/>
        </p:nvSpPr>
        <p:spPr>
          <a:xfrm>
            <a:off x="693912" y="1217279"/>
            <a:ext cx="7992888" cy="4708981"/>
          </a:xfrm>
          <a:prstGeom prst="rect">
            <a:avLst/>
          </a:prstGeom>
          <a:noFill/>
        </p:spPr>
        <p:txBody>
          <a:bodyPr wrap="square" rtlCol="0">
            <a:spAutoFit/>
          </a:bodyPr>
          <a:lstStyle/>
          <a:p>
            <a:r>
              <a:rPr lang="pt-BR" sz="2000" i="1" dirty="0"/>
              <a:t>... </a:t>
            </a:r>
          </a:p>
          <a:p>
            <a:r>
              <a:rPr lang="pt-BR" sz="2000" i="1" dirty="0"/>
              <a:t>“Art. 3º É assegurada a concessão, a qualquer tempo, de aposentadoria aos servidores públicos, bem como pensão aos seus dependentes, que, até a data de publicação desta Emenda, tenham cumprido todos os requisitos para obtenção desses benefícios, com base nos critérios da legislação então vigente.</a:t>
            </a:r>
          </a:p>
          <a:p>
            <a:r>
              <a:rPr lang="pt-BR" sz="2000" i="1" dirty="0"/>
              <a:t>...</a:t>
            </a:r>
          </a:p>
          <a:p>
            <a:r>
              <a:rPr lang="pt-BR" sz="2000" i="1" dirty="0"/>
              <a:t>§ 2º Os proventos da aposentadoria a ser concedida aos servidores públicos referidos no caput, em termos integrais ou proporcionais ao tempo de contribuição já exercido até a data de publicação desta Emenda, bem como as pensões de seus dependentes, serão calculados de acordo com a legislação em vigor à época em que foram atendidos os requisitos nela estabelecidos para a concessão desses benefícios ou nas condições da legislação vigente.”</a:t>
            </a:r>
          </a:p>
          <a:p>
            <a:r>
              <a:rPr lang="pt-BR" sz="2000" dirty="0"/>
              <a:t>...</a:t>
            </a:r>
          </a:p>
        </p:txBody>
      </p:sp>
    </p:spTree>
    <p:extLst>
      <p:ext uri="{BB962C8B-B14F-4D97-AF65-F5344CB8AC3E}">
        <p14:creationId xmlns:p14="http://schemas.microsoft.com/office/powerpoint/2010/main" val="378446107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6</a:t>
            </a:fld>
            <a:endParaRPr lang="pt-BR" dirty="0"/>
          </a:p>
        </p:txBody>
      </p:sp>
      <p:sp>
        <p:nvSpPr>
          <p:cNvPr id="3" name="CaixaDeTexto 2"/>
          <p:cNvSpPr txBox="1"/>
          <p:nvPr/>
        </p:nvSpPr>
        <p:spPr>
          <a:xfrm>
            <a:off x="692099" y="464353"/>
            <a:ext cx="7768333" cy="461665"/>
          </a:xfrm>
          <a:prstGeom prst="rect">
            <a:avLst/>
          </a:prstGeom>
          <a:noFill/>
        </p:spPr>
        <p:txBody>
          <a:bodyPr wrap="square" rtlCol="0">
            <a:spAutoFit/>
          </a:bodyPr>
          <a:lstStyle/>
          <a:p>
            <a:r>
              <a:rPr lang="pt-BR" sz="2400" b="1" dirty="0"/>
              <a:t>Emenda Constitucional nº 41, de 19 de dezembro de 2003</a:t>
            </a:r>
          </a:p>
        </p:txBody>
      </p:sp>
      <p:sp>
        <p:nvSpPr>
          <p:cNvPr id="4" name="CaixaDeTexto 3"/>
          <p:cNvSpPr txBox="1"/>
          <p:nvPr/>
        </p:nvSpPr>
        <p:spPr>
          <a:xfrm>
            <a:off x="693912" y="926018"/>
            <a:ext cx="7992888" cy="5016758"/>
          </a:xfrm>
          <a:prstGeom prst="rect">
            <a:avLst/>
          </a:prstGeom>
          <a:noFill/>
        </p:spPr>
        <p:txBody>
          <a:bodyPr wrap="square" rtlCol="0">
            <a:spAutoFit/>
          </a:bodyPr>
          <a:lstStyle/>
          <a:p>
            <a:r>
              <a:rPr lang="pt-BR" sz="2000" i="1" dirty="0"/>
              <a:t>... </a:t>
            </a:r>
          </a:p>
          <a:p>
            <a:r>
              <a:rPr lang="pt-BR" sz="2000" i="1" dirty="0"/>
              <a:t>“Art. 6º-A. O servidor da União, dos Estados, do Distrito Federal e dos Municípios, incluídas suas autarquias e fundações, que tenha ingressado no serviço público até a data de publicação desta Emenda Constitucional e que tenha se aposentado ou venha a se aposentar por invalidez permanente, com fundamento no </a:t>
            </a:r>
            <a:r>
              <a:rPr lang="pt-BR" sz="2000" i="1" dirty="0">
                <a:hlinkClick r:id="rId3"/>
              </a:rPr>
              <a:t>inciso I do § 1º do art. 40 da Constituição Federal</a:t>
            </a:r>
            <a:r>
              <a:rPr lang="pt-BR" sz="2000" i="1" dirty="0"/>
              <a:t>, tem direito a proventos de aposentadoria calculados com base na remuneração do cargo efetivo em que se der a aposentadoria, na forma da lei, não sendo aplicáveis as disposições constantes dos </a:t>
            </a:r>
            <a:r>
              <a:rPr lang="pt-BR" sz="2000" i="1" dirty="0">
                <a:hlinkClick r:id="rId4"/>
              </a:rPr>
              <a:t>§§ 3º,</a:t>
            </a:r>
            <a:r>
              <a:rPr lang="pt-BR" sz="2000" i="1" dirty="0"/>
              <a:t> </a:t>
            </a:r>
            <a:r>
              <a:rPr lang="pt-BR" sz="2000" i="1" dirty="0">
                <a:hlinkClick r:id="rId5"/>
              </a:rPr>
              <a:t>8º</a:t>
            </a:r>
            <a:r>
              <a:rPr lang="pt-BR" sz="2000" i="1" dirty="0"/>
              <a:t> e </a:t>
            </a:r>
            <a:r>
              <a:rPr lang="pt-BR" sz="2000" i="1" dirty="0">
                <a:hlinkClick r:id="rId6"/>
              </a:rPr>
              <a:t>17 do art. 40 da Constituição Federal</a:t>
            </a:r>
            <a:r>
              <a:rPr lang="pt-BR" sz="2000" i="1" dirty="0"/>
              <a:t>. </a:t>
            </a:r>
            <a:r>
              <a:rPr lang="pt-BR" sz="2000" i="1" dirty="0">
                <a:hlinkClick r:id="rId7"/>
              </a:rPr>
              <a:t>(Incluído pela Emenda Constitucional nº 70, de 2012)</a:t>
            </a:r>
            <a:endParaRPr lang="pt-BR" sz="2000" i="1" dirty="0"/>
          </a:p>
          <a:p>
            <a:r>
              <a:rPr lang="pt-BR" sz="2000" i="1" dirty="0"/>
              <a:t>Parágrafo único. Aplica-se ao valor dos proventos de aposentadorias concedidas com base no caput o disposto no art. 7º desta Emenda Constitucional, observando-se igual critério de revisão às pensões derivadas dos proventos desses servidores. </a:t>
            </a:r>
            <a:r>
              <a:rPr lang="pt-BR" sz="2000" i="1" dirty="0">
                <a:hlinkClick r:id="rId7"/>
              </a:rPr>
              <a:t>(Incluído pela Emenda Constitucional nº 70, de 2012)</a:t>
            </a:r>
            <a:r>
              <a:rPr lang="pt-BR" sz="2000" i="1" dirty="0"/>
              <a:t>.”</a:t>
            </a:r>
          </a:p>
          <a:p>
            <a:r>
              <a:rPr lang="pt-BR" sz="2000" dirty="0"/>
              <a:t>...</a:t>
            </a:r>
          </a:p>
        </p:txBody>
      </p:sp>
    </p:spTree>
    <p:extLst>
      <p:ext uri="{BB962C8B-B14F-4D97-AF65-F5344CB8AC3E}">
        <p14:creationId xmlns:p14="http://schemas.microsoft.com/office/powerpoint/2010/main" val="341620147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7</a:t>
            </a:fld>
            <a:endParaRPr lang="pt-BR" dirty="0"/>
          </a:p>
        </p:txBody>
      </p:sp>
      <p:sp>
        <p:nvSpPr>
          <p:cNvPr id="3" name="CaixaDeTexto 2"/>
          <p:cNvSpPr txBox="1"/>
          <p:nvPr/>
        </p:nvSpPr>
        <p:spPr>
          <a:xfrm>
            <a:off x="1043608" y="512256"/>
            <a:ext cx="7344816" cy="461665"/>
          </a:xfrm>
          <a:prstGeom prst="rect">
            <a:avLst/>
          </a:prstGeom>
          <a:noFill/>
        </p:spPr>
        <p:txBody>
          <a:bodyPr wrap="square" rtlCol="0">
            <a:spAutoFit/>
          </a:bodyPr>
          <a:lstStyle/>
          <a:p>
            <a:r>
              <a:rPr lang="pt-BR" sz="2400" b="1" dirty="0"/>
              <a:t>Emenda Constitucional nº 47 de 05 de julho de 2005</a:t>
            </a:r>
          </a:p>
        </p:txBody>
      </p:sp>
      <p:sp>
        <p:nvSpPr>
          <p:cNvPr id="4" name="CaixaDeTexto 3"/>
          <p:cNvSpPr txBox="1"/>
          <p:nvPr/>
        </p:nvSpPr>
        <p:spPr>
          <a:xfrm>
            <a:off x="549896" y="714271"/>
            <a:ext cx="7838528" cy="5262979"/>
          </a:xfrm>
          <a:prstGeom prst="rect">
            <a:avLst/>
          </a:prstGeom>
          <a:noFill/>
        </p:spPr>
        <p:txBody>
          <a:bodyPr wrap="square" rtlCol="0">
            <a:spAutoFit/>
          </a:bodyPr>
          <a:lstStyle/>
          <a:p>
            <a:r>
              <a:rPr lang="pt-BR" i="1" dirty="0"/>
              <a:t> </a:t>
            </a:r>
            <a:r>
              <a:rPr lang="pt-BR" sz="2000" i="1" dirty="0"/>
              <a:t>...</a:t>
            </a:r>
          </a:p>
          <a:p>
            <a:r>
              <a:rPr lang="pt-BR" sz="2000" i="1" dirty="0"/>
              <a:t>“Art. 3º Ressalvado o direito de opção à aposentadoria pelas normas estabelecidas pelo </a:t>
            </a:r>
            <a:r>
              <a:rPr lang="pt-BR" sz="2000" i="1" dirty="0">
                <a:hlinkClick r:id="rId3"/>
              </a:rPr>
              <a:t>art. 40 da Constituição Federal</a:t>
            </a:r>
            <a:r>
              <a:rPr lang="pt-BR" sz="2000" i="1" dirty="0"/>
              <a:t> ou pelas regras estabelecidas pelos </a:t>
            </a:r>
            <a:r>
              <a:rPr lang="pt-BR" sz="2000" i="1" dirty="0" err="1">
                <a:hlinkClick r:id="rId4"/>
              </a:rPr>
              <a:t>arts</a:t>
            </a:r>
            <a:r>
              <a:rPr lang="pt-BR" sz="2000" i="1" dirty="0">
                <a:hlinkClick r:id="rId4"/>
              </a:rPr>
              <a:t>. 2º </a:t>
            </a:r>
            <a:r>
              <a:rPr lang="pt-BR" sz="2000" i="1" dirty="0"/>
              <a:t>e</a:t>
            </a:r>
            <a:r>
              <a:rPr lang="pt-BR" sz="2000" i="1" dirty="0">
                <a:hlinkClick r:id="rId5"/>
              </a:rPr>
              <a:t> 6º da Emenda Constitucional nº 41, de 2003</a:t>
            </a:r>
            <a:r>
              <a:rPr lang="pt-BR" sz="2000" i="1" dirty="0"/>
              <a:t>, o servidor da União, dos Estados, do Distrito Federal e dos Municípios, incluídas suas autarquias e fundações, que tenha ingressado no serviço público até 16 de dezembro de 1998 poderá aposentar-se com proventos integrais, desde que preencha, cumulativamente, as seguintes condições:</a:t>
            </a:r>
          </a:p>
          <a:p>
            <a:r>
              <a:rPr lang="pt-BR" sz="2000" i="1" dirty="0"/>
              <a:t>I trinta e cinco anos de contribuição, se homem, e trinta anos de contribuição, se mulher;</a:t>
            </a:r>
          </a:p>
          <a:p>
            <a:r>
              <a:rPr lang="pt-BR" sz="2000" i="1" dirty="0"/>
              <a:t>II vinte e cinco anos de efetivo exercício no serviço público, quinze anos de carreira e cinco anos no cargo em que se der a aposentadoria;</a:t>
            </a:r>
          </a:p>
          <a:p>
            <a:r>
              <a:rPr lang="pt-BR" sz="2000" i="1" dirty="0"/>
              <a:t>III idade mínima resultante da redução, relativamente aos limites do </a:t>
            </a:r>
            <a:r>
              <a:rPr lang="pt-BR" sz="2000" i="1" dirty="0">
                <a:hlinkClick r:id="rId6"/>
              </a:rPr>
              <a:t>art. 40, § 1º, inciso III, alínea "a", da Constituição Federal</a:t>
            </a:r>
            <a:r>
              <a:rPr lang="pt-BR" sz="2000" i="1" dirty="0"/>
              <a:t>, de um ano de idade para cada ano de contribuição que exceder a condição prevista no inciso I do caput deste artigo.” ...</a:t>
            </a:r>
          </a:p>
          <a:p>
            <a:endParaRPr lang="pt-BR" sz="1600" i="1" dirty="0"/>
          </a:p>
        </p:txBody>
      </p:sp>
    </p:spTree>
    <p:extLst>
      <p:ext uri="{BB962C8B-B14F-4D97-AF65-F5344CB8AC3E}">
        <p14:creationId xmlns:p14="http://schemas.microsoft.com/office/powerpoint/2010/main" val="76600895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8</a:t>
            </a:fld>
            <a:endParaRPr lang="pt-BR" dirty="0"/>
          </a:p>
        </p:txBody>
      </p:sp>
      <p:sp>
        <p:nvSpPr>
          <p:cNvPr id="3" name="CaixaDeTexto 2"/>
          <p:cNvSpPr txBox="1"/>
          <p:nvPr/>
        </p:nvSpPr>
        <p:spPr>
          <a:xfrm>
            <a:off x="1341984" y="748236"/>
            <a:ext cx="6696744" cy="523220"/>
          </a:xfrm>
          <a:prstGeom prst="rect">
            <a:avLst/>
          </a:prstGeom>
          <a:noFill/>
        </p:spPr>
        <p:txBody>
          <a:bodyPr wrap="square" rtlCol="0">
            <a:spAutoFit/>
          </a:bodyPr>
          <a:lstStyle/>
          <a:p>
            <a:pPr algn="ctr"/>
            <a:r>
              <a:rPr lang="pt-BR" sz="2800" b="1" dirty="0"/>
              <a:t>Parágrafo único do Art. 28 do PL 4.252/2015</a:t>
            </a:r>
          </a:p>
        </p:txBody>
      </p:sp>
      <p:sp>
        <p:nvSpPr>
          <p:cNvPr id="4" name="CaixaDeTexto 3"/>
          <p:cNvSpPr txBox="1"/>
          <p:nvPr/>
        </p:nvSpPr>
        <p:spPr>
          <a:xfrm>
            <a:off x="688719" y="1874911"/>
            <a:ext cx="7992888" cy="2677656"/>
          </a:xfrm>
          <a:prstGeom prst="rect">
            <a:avLst/>
          </a:prstGeom>
          <a:noFill/>
        </p:spPr>
        <p:txBody>
          <a:bodyPr wrap="square" rtlCol="0">
            <a:spAutoFit/>
          </a:bodyPr>
          <a:lstStyle/>
          <a:p>
            <a:r>
              <a:rPr lang="pt-BR" dirty="0"/>
              <a:t> </a:t>
            </a:r>
            <a:r>
              <a:rPr lang="pt-BR" sz="2800" dirty="0"/>
              <a:t>“Parágrafo único. A opção de que trata o </a:t>
            </a:r>
            <a:r>
              <a:rPr lang="pt-BR" sz="2800" b="1" dirty="0"/>
              <a:t>caput </a:t>
            </a:r>
            <a:r>
              <a:rPr lang="pt-BR" sz="2800" dirty="0"/>
              <a:t>somente poderá ser exercida se o servidor </a:t>
            </a:r>
            <a:r>
              <a:rPr lang="pt-BR" sz="2800" b="1" dirty="0">
                <a:solidFill>
                  <a:srgbClr val="FF0000"/>
                </a:solidFill>
              </a:rPr>
              <a:t>tiver percebido</a:t>
            </a:r>
            <a:r>
              <a:rPr lang="pt-BR" sz="2800" dirty="0"/>
              <a:t> gratificações de desempenho por, </a:t>
            </a:r>
            <a:r>
              <a:rPr lang="pt-BR" sz="2800" b="1" dirty="0">
                <a:solidFill>
                  <a:srgbClr val="FF0000"/>
                </a:solidFill>
              </a:rPr>
              <a:t>no mínimo</a:t>
            </a:r>
            <a:r>
              <a:rPr lang="pt-BR" sz="2800" dirty="0"/>
              <a:t>, sessenta meses, antes da data da </a:t>
            </a:r>
            <a:r>
              <a:rPr lang="pt-BR" sz="2800" b="1" dirty="0">
                <a:solidFill>
                  <a:srgbClr val="FF0000"/>
                </a:solidFill>
              </a:rPr>
              <a:t>aposentadoria ou da instituição da pensão</a:t>
            </a:r>
            <a:r>
              <a:rPr lang="pt-BR" sz="2800" dirty="0"/>
              <a:t>. </a:t>
            </a:r>
            <a:r>
              <a:rPr lang="pt-BR" sz="2800" b="1" i="1" dirty="0"/>
              <a:t>(grifo nosso)</a:t>
            </a:r>
            <a:endParaRPr lang="pt-BR" sz="2800" b="1" i="1" dirty="0">
              <a:solidFill>
                <a:srgbClr val="FF0000"/>
              </a:solidFill>
            </a:endParaRPr>
          </a:p>
        </p:txBody>
      </p:sp>
    </p:spTree>
    <p:extLst>
      <p:ext uri="{BB962C8B-B14F-4D97-AF65-F5344CB8AC3E}">
        <p14:creationId xmlns:p14="http://schemas.microsoft.com/office/powerpoint/2010/main" val="307313865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0" y="0"/>
            <a:ext cx="9142413" cy="6858000"/>
          </a:xfrm>
        </p:spPr>
      </p:pic>
      <p:sp>
        <p:nvSpPr>
          <p:cNvPr id="2" name="Espaço Reservado para Número de Slide 1"/>
          <p:cNvSpPr>
            <a:spLocks noGrp="1"/>
          </p:cNvSpPr>
          <p:nvPr>
            <p:ph type="sldNum" sz="quarter" idx="12"/>
          </p:nvPr>
        </p:nvSpPr>
        <p:spPr/>
        <p:txBody>
          <a:bodyPr/>
          <a:lstStyle/>
          <a:p>
            <a:pPr>
              <a:defRPr/>
            </a:pPr>
            <a:fld id="{DBC32F25-A300-4E22-8006-81073E9F6325}" type="slidenum">
              <a:rPr lang="pt-BR" smtClean="0"/>
              <a:pPr>
                <a:defRPr/>
              </a:pPr>
              <a:t>9</a:t>
            </a:fld>
            <a:endParaRPr lang="pt-BR" dirty="0"/>
          </a:p>
        </p:txBody>
      </p:sp>
      <p:sp>
        <p:nvSpPr>
          <p:cNvPr id="3" name="CaixaDeTexto 2"/>
          <p:cNvSpPr txBox="1"/>
          <p:nvPr/>
        </p:nvSpPr>
        <p:spPr>
          <a:xfrm>
            <a:off x="1403648" y="457952"/>
            <a:ext cx="6840760" cy="523220"/>
          </a:xfrm>
          <a:prstGeom prst="rect">
            <a:avLst/>
          </a:prstGeom>
          <a:noFill/>
        </p:spPr>
        <p:txBody>
          <a:bodyPr wrap="square" rtlCol="0">
            <a:spAutoFit/>
          </a:bodyPr>
          <a:lstStyle/>
          <a:p>
            <a:r>
              <a:rPr lang="pt-BR" sz="2800" b="1" dirty="0"/>
              <a:t>Parágrafo único do Art. 28 do PL 4.252/2015</a:t>
            </a:r>
          </a:p>
        </p:txBody>
      </p:sp>
      <p:sp>
        <p:nvSpPr>
          <p:cNvPr id="4" name="CaixaDeTexto 3"/>
          <p:cNvSpPr txBox="1"/>
          <p:nvPr/>
        </p:nvSpPr>
        <p:spPr>
          <a:xfrm>
            <a:off x="574762" y="1074509"/>
            <a:ext cx="7992888" cy="4401205"/>
          </a:xfrm>
          <a:prstGeom prst="rect">
            <a:avLst/>
          </a:prstGeom>
          <a:noFill/>
        </p:spPr>
        <p:txBody>
          <a:bodyPr wrap="square" rtlCol="0">
            <a:spAutoFit/>
          </a:bodyPr>
          <a:lstStyle/>
          <a:p>
            <a:r>
              <a:rPr lang="pt-BR" dirty="0"/>
              <a:t> </a:t>
            </a:r>
            <a:r>
              <a:rPr lang="pt-BR" b="1" i="1" dirty="0">
                <a:latin typeface="Lucida Bright" panose="02040602050505020304" pitchFamily="18" charset="0"/>
                <a:ea typeface="Arial Unicode MS" panose="020B0604020202020204" pitchFamily="34" charset="-128"/>
                <a:cs typeface="Arial Unicode MS" panose="020B0604020202020204" pitchFamily="34" charset="-128"/>
              </a:rPr>
              <a:t>Isso significa:</a:t>
            </a:r>
            <a:endParaRPr lang="pt-BR" sz="2000" b="1" i="1" dirty="0">
              <a:latin typeface="Lucida Bright" panose="02040602050505020304" pitchFamily="18" charset="0"/>
              <a:ea typeface="Arial Unicode MS" panose="020B0604020202020204" pitchFamily="34" charset="-128"/>
              <a:cs typeface="Arial Unicode MS" panose="020B0604020202020204" pitchFamily="34" charset="-128"/>
            </a:endParaRPr>
          </a:p>
          <a:p>
            <a:endParaRPr lang="pt-BR" sz="2000" dirty="0"/>
          </a:p>
          <a:p>
            <a:pPr marL="342900" indent="-342900">
              <a:buFont typeface="Arial" panose="020B0604020202020204" pitchFamily="34" charset="0"/>
              <a:buChar char="•"/>
            </a:pPr>
            <a:r>
              <a:rPr lang="pt-BR" sz="2000" dirty="0"/>
              <a:t>O servidor que, até a data da sua aposentadoria, ou da instituição da pensão recebeu, por durante, no mínimo, 60 meses de Gratificação de Desempenho (GD), pode optar pela incorporação da gratificação aos proventos da aposentadoria ou da pensão.</a:t>
            </a:r>
          </a:p>
          <a:p>
            <a:endParaRPr lang="pt-BR" sz="2000" dirty="0"/>
          </a:p>
          <a:p>
            <a:r>
              <a:rPr lang="pt-BR" sz="2000" dirty="0"/>
              <a:t>A GD foi criada pela Lei </a:t>
            </a:r>
            <a:r>
              <a:rPr lang="pt-BR" sz="2000" dirty="0" err="1"/>
              <a:t>nºs</a:t>
            </a:r>
            <a:r>
              <a:rPr lang="pt-BR" sz="2000" dirty="0"/>
              <a:t>. 9.638 e pela MPV 1.660, convertida na Lei nº 9.647, ambas de maio/1998. </a:t>
            </a:r>
          </a:p>
          <a:p>
            <a:r>
              <a:rPr lang="pt-BR" sz="2000" dirty="0"/>
              <a:t>Assim, em condições ideais, um servidor completaria 60 (sessenta) meses de recebimento de GD somente em maio de 2003.</a:t>
            </a:r>
          </a:p>
          <a:p>
            <a:r>
              <a:rPr lang="pt-BR" sz="2000" dirty="0"/>
              <a:t>Dessa forma, o servidor que se aposentou  ou teve a pensão instituída antes de maio de 2003, salvo engano, </a:t>
            </a:r>
            <a:r>
              <a:rPr lang="pt-BR" sz="2000" b="1" dirty="0"/>
              <a:t>não</a:t>
            </a:r>
            <a:r>
              <a:rPr lang="pt-BR" sz="2000" dirty="0"/>
              <a:t> poderá optar pela incorporação da média da GD. </a:t>
            </a:r>
          </a:p>
        </p:txBody>
      </p:sp>
    </p:spTree>
    <p:extLst>
      <p:ext uri="{BB962C8B-B14F-4D97-AF65-F5344CB8AC3E}">
        <p14:creationId xmlns:p14="http://schemas.microsoft.com/office/powerpoint/2010/main" val="1275553688"/>
      </p:ext>
    </p:extLst>
  </p:cSld>
  <p:clrMapOvr>
    <a:masterClrMapping/>
  </p:clrMapOvr>
  <p:transition spd="slow">
    <p:wipe/>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3326</TotalTime>
  <Words>1550</Words>
  <Application>Microsoft Office PowerPoint</Application>
  <PresentationFormat>Apresentação na tela (4:3)</PresentationFormat>
  <Paragraphs>170</Paragraphs>
  <Slides>16</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16</vt:i4>
      </vt:variant>
    </vt:vector>
  </HeadingPairs>
  <TitlesOfParts>
    <vt:vector size="22" baseType="lpstr">
      <vt:lpstr>Arial Unicode MS</vt:lpstr>
      <vt:lpstr>Arial</vt:lpstr>
      <vt:lpstr>Calibri</vt:lpstr>
      <vt:lpstr>Lucida Bright</vt:lpstr>
      <vt:lpstr>Trebuchet MS</vt:lpstr>
      <vt:lpstr>Tema do Office</vt:lpstr>
      <vt:lpstr>Apresentação do PowerPoint</vt:lpstr>
      <vt:lpstr> Lei nº 13.326  de 29 de julho de 2016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Henrique Eldinias de Carvalho</dc:creator>
  <cp:lastModifiedBy>Diretoria Asfoc</cp:lastModifiedBy>
  <cp:revision>274</cp:revision>
  <cp:lastPrinted>2016-01-19T14:56:47Z</cp:lastPrinted>
  <dcterms:created xsi:type="dcterms:W3CDTF">2011-06-20T17:02:29Z</dcterms:created>
  <dcterms:modified xsi:type="dcterms:W3CDTF">2016-12-08T20:12:06Z</dcterms:modified>
</cp:coreProperties>
</file>